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92" r:id="rId3"/>
    <p:sldId id="264" r:id="rId4"/>
    <p:sldId id="265" r:id="rId5"/>
    <p:sldId id="269" r:id="rId6"/>
    <p:sldId id="266" r:id="rId7"/>
    <p:sldId id="261" r:id="rId8"/>
    <p:sldId id="270" r:id="rId9"/>
    <p:sldId id="268" r:id="rId10"/>
    <p:sldId id="267" r:id="rId11"/>
    <p:sldId id="289" r:id="rId12"/>
    <p:sldId id="27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18.02.2022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8230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18.02.2022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9472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18.02.2022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6842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18.02.2022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9610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18.02.2022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2003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18.02.2022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33615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18.02.2022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48759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18.02.2022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7731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18.02.2022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81037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18.02.2022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1976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18.02.2022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9870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29B35-B2A1-4D22-8474-6AF630EE9643}" type="datetimeFigureOut">
              <a:rPr lang="de-DE" smtClean="0"/>
              <a:pPr/>
              <a:t>18.02.2022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780413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zentrum-oekumene.de/de/themen-materialien/nachhaltige-entwicklung-und-gerechtigkeit/globales-lernen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urworldindata.org/co2-emiss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9880" y="659238"/>
            <a:ext cx="5430300" cy="24371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640" y="2989944"/>
            <a:ext cx="11348720" cy="3153954"/>
          </a:xfrm>
        </p:spPr>
        <p:txBody>
          <a:bodyPr>
            <a:normAutofit/>
          </a:bodyPr>
          <a:lstStyle/>
          <a:p>
            <a:pPr algn="ctr"/>
            <a:r>
              <a:rPr lang="de-DE" sz="4000" dirty="0"/>
              <a:t>Simulation einer UN-Welt-Klimakonferenz mit </a:t>
            </a:r>
            <a:br>
              <a:rPr lang="de-DE" sz="4000" dirty="0"/>
            </a:br>
            <a:r>
              <a:rPr lang="de-DE" sz="4000" dirty="0"/>
              <a:t>acht Ländern (statt über 150)  und </a:t>
            </a:r>
            <a:r>
              <a:rPr lang="de-DE" sz="4000" i="1" dirty="0" err="1"/>
              <a:t>Fridays</a:t>
            </a:r>
            <a:r>
              <a:rPr lang="de-DE" sz="4000" i="1" dirty="0"/>
              <a:t> </a:t>
            </a:r>
            <a:r>
              <a:rPr lang="de-DE" sz="4000" i="1" dirty="0" err="1"/>
              <a:t>for</a:t>
            </a:r>
            <a:r>
              <a:rPr lang="de-DE" sz="4000" i="1" dirty="0"/>
              <a:t> Future</a:t>
            </a:r>
            <a:br>
              <a:rPr lang="de-DE" sz="4000" i="1" dirty="0"/>
            </a:br>
            <a:r>
              <a:rPr lang="de-DE" sz="5400" u="sng" dirty="0"/>
              <a:t>Ein Rollenspiel</a:t>
            </a:r>
          </a:p>
        </p:txBody>
      </p:sp>
    </p:spTree>
    <p:extLst>
      <p:ext uri="{BB962C8B-B14F-4D97-AF65-F5344CB8AC3E}">
        <p14:creationId xmlns="" xmlns:p14="http://schemas.microsoft.com/office/powerpoint/2010/main" val="320636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62561"/>
            <a:ext cx="10515600" cy="52831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dirty="0"/>
              <a:t>Teilnehmende Länder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334000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Äthiopien	       Brasilien	                 China	         	Deutschland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400" dirty="0"/>
              <a:t>Indien		      Marokko		   Tuvalu		USA</a:t>
            </a:r>
          </a:p>
        </p:txBody>
      </p:sp>
      <p:pic>
        <p:nvPicPr>
          <p:cNvPr id="4" name="Bild 2" descr="Ethiopia on the globe (Africa centered).sv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18" y="1316990"/>
            <a:ext cx="2299970" cy="229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7303" y="1316990"/>
            <a:ext cx="2304488" cy="23044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1209" y="1316990"/>
            <a:ext cx="2304488" cy="230448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05115" y="1318569"/>
            <a:ext cx="2304488" cy="229839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2815" y="4171950"/>
            <a:ext cx="2304488" cy="23044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01132" y="4178047"/>
            <a:ext cx="2304488" cy="229839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72969" y="4201151"/>
            <a:ext cx="2252728" cy="224608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05115" y="4171949"/>
            <a:ext cx="2304488" cy="23044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312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2D960F9-79A2-42C3-AEA2-5A87E799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Vorbereitung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E7814DB-44F6-4062-A593-1F20EC108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e-DE" sz="2800" dirty="0">
                <a:effectLst/>
                <a:latin typeface="+mj-lt"/>
                <a:ea typeface="Times New Roman" panose="02020603050405020304" pitchFamily="18" charset="0"/>
              </a:rPr>
              <a:t>Bereitet Euch im Team vor, die Rolle der Regierung Eures Landes (z.B. Kanzler*in Merkel/Scholz, Präs</a:t>
            </a:r>
            <a:r>
              <a:rPr lang="de-DE" dirty="0">
                <a:latin typeface="+mj-lt"/>
                <a:ea typeface="Times New Roman" panose="02020603050405020304" pitchFamily="18" charset="0"/>
              </a:rPr>
              <a:t>ident</a:t>
            </a:r>
            <a:r>
              <a:rPr lang="de-DE" sz="2800" dirty="0">
                <a:effectLst/>
                <a:latin typeface="+mj-lt"/>
                <a:ea typeface="Times New Roman" panose="02020603050405020304" pitchFamily="18" charset="0"/>
              </a:rPr>
              <a:t> Biden,...) realistisch zu spielen!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2800" dirty="0">
                <a:effectLst/>
                <a:latin typeface="+mj-lt"/>
                <a:ea typeface="Times New Roman" panose="02020603050405020304" pitchFamily="18" charset="0"/>
              </a:rPr>
              <a:t>Lest dafür die „</a:t>
            </a:r>
            <a:r>
              <a:rPr lang="de-DE" dirty="0">
                <a:latin typeface="+mj-lt"/>
                <a:ea typeface="Times New Roman" panose="02020603050405020304" pitchFamily="18" charset="0"/>
              </a:rPr>
              <a:t>Rollen“-</a:t>
            </a:r>
            <a:r>
              <a:rPr lang="de-DE" sz="2800" dirty="0">
                <a:effectLst/>
                <a:latin typeface="+mj-lt"/>
                <a:ea typeface="Times New Roman" panose="02020603050405020304" pitchFamily="18" charset="0"/>
              </a:rPr>
              <a:t>beschreibung Eures Landes (Worddatei)!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2800" dirty="0">
                <a:effectLst/>
                <a:latin typeface="+mj-lt"/>
                <a:ea typeface="Times New Roman" panose="02020603050405020304" pitchFamily="18" charset="0"/>
              </a:rPr>
              <a:t>Wählt aus der PPT-Datei Eures Landes </a:t>
            </a:r>
            <a:r>
              <a:rPr lang="de-DE" dirty="0">
                <a:latin typeface="+mj-lt"/>
                <a:ea typeface="Times New Roman" panose="02020603050405020304" pitchFamily="18" charset="0"/>
              </a:rPr>
              <a:t>die wichtigsten</a:t>
            </a:r>
            <a:r>
              <a:rPr lang="de-DE" sz="2800" dirty="0">
                <a:effectLst/>
                <a:latin typeface="+mj-lt"/>
                <a:ea typeface="Times New Roman" panose="02020603050405020304" pitchFamily="18" charset="0"/>
              </a:rPr>
              <a:t> Bilder, Graphiken und Texte aus, um anfangs in 2-3 </a:t>
            </a:r>
            <a:r>
              <a:rPr lang="de-DE" dirty="0">
                <a:latin typeface="+mj-lt"/>
                <a:ea typeface="Times New Roman" panose="02020603050405020304" pitchFamily="18" charset="0"/>
              </a:rPr>
              <a:t>Minuten Euer Land in der Klimakrise mit </a:t>
            </a:r>
            <a:r>
              <a:rPr lang="de-DE" sz="2800" dirty="0">
                <a:effectLst/>
                <a:latin typeface="+mj-lt"/>
                <a:ea typeface="Times New Roman" panose="02020603050405020304" pitchFamily="18" charset="0"/>
              </a:rPr>
              <a:t>seinen Problemen und Möglichkeiten vorzustellen!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2800" dirty="0">
                <a:effectLst/>
                <a:latin typeface="+mj-lt"/>
                <a:ea typeface="Times New Roman" panose="02020603050405020304" pitchFamily="18" charset="0"/>
              </a:rPr>
              <a:t>Präsentiert </a:t>
            </a:r>
            <a:r>
              <a:rPr lang="de-DE" dirty="0">
                <a:latin typeface="+mj-lt"/>
                <a:ea typeface="Times New Roman" panose="02020603050405020304" pitchFamily="18" charset="0"/>
              </a:rPr>
              <a:t>Eure</a:t>
            </a:r>
            <a:r>
              <a:rPr lang="de-DE" sz="2800" dirty="0">
                <a:effectLst/>
                <a:latin typeface="+mj-lt"/>
                <a:ea typeface="Times New Roman" panose="02020603050405020304" pitchFamily="18" charset="0"/>
              </a:rPr>
              <a:t> PPT </a:t>
            </a:r>
            <a:r>
              <a:rPr lang="de-DE" dirty="0">
                <a:latin typeface="+mj-lt"/>
                <a:ea typeface="Times New Roman" panose="02020603050405020304" pitchFamily="18" charset="0"/>
              </a:rPr>
              <a:t>gemeinsam am </a:t>
            </a:r>
            <a:r>
              <a:rPr lang="de-DE" sz="2800" dirty="0">
                <a:effectLst/>
                <a:latin typeface="+mj-lt"/>
                <a:ea typeface="Times New Roman" panose="02020603050405020304" pitchFamily="18" charset="0"/>
              </a:rPr>
              <a:t>Anfang der Konferenz </a:t>
            </a:r>
            <a:r>
              <a:rPr lang="de-DE" sz="2800" dirty="0">
                <a:effectLst/>
                <a:highlight>
                  <a:srgbClr val="FF0000"/>
                </a:highlight>
                <a:latin typeface="+mj-lt"/>
                <a:ea typeface="Times New Roman" panose="02020603050405020304" pitchFamily="18" charset="0"/>
              </a:rPr>
              <a:t>in Eurer Rolle</a:t>
            </a:r>
            <a:r>
              <a:rPr lang="de-DE" sz="2800" dirty="0">
                <a:effectLst/>
                <a:latin typeface="+mj-lt"/>
                <a:ea typeface="Times New Roman" panose="02020603050405020304" pitchFamily="18" charset="0"/>
              </a:rPr>
              <a:t> als Regierung!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2800" dirty="0">
                <a:effectLst/>
                <a:latin typeface="+mj-lt"/>
                <a:ea typeface="Times New Roman" panose="02020603050405020304" pitchFamily="18" charset="0"/>
              </a:rPr>
              <a:t>Legt Euch eine Strategie zurecht, um in der anschließenden Verhandlung mit anderen Staaten zusammen Eure Ziele in Form von Anträgen und Bündnissen durchzusetzen!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27515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7480" y="139065"/>
            <a:ext cx="384556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Alle Materialien hier:</a:t>
            </a:r>
          </a:p>
          <a:p>
            <a:pPr marL="0" indent="0">
              <a:buNone/>
            </a:pPr>
            <a:r>
              <a:rPr lang="de-DE" sz="2000" dirty="0">
                <a:hlinkClick r:id="rId2"/>
              </a:rPr>
              <a:t>https://www.zentrum-oekumene.de/de/themen-materialien/nachhaltige-entwicklung-und-gerechtigkeit/globales-lernen/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Inhaltsplatzhalter 4"/>
          <p:cNvPicPr>
            <a:picLocks noGrp="1"/>
          </p:cNvPicPr>
          <p:nvPr>
            <p:ph sz="half" idx="2"/>
          </p:nvPr>
        </p:nvPicPr>
        <p:blipFill rotWithShape="1">
          <a:blip r:embed="rId3" cstate="print"/>
          <a:srcRect l="6570" r="26903" b="4956"/>
          <a:stretch/>
        </p:blipFill>
        <p:spPr bwMode="auto">
          <a:xfrm>
            <a:off x="3865563" y="257652"/>
            <a:ext cx="7635875" cy="6136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20182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800" b="1" dirty="0"/>
              <a:t>Ablauf unserer Weltklimakonferenz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de-DE" sz="4800" dirty="0">
                <a:latin typeface="+mj-lt"/>
              </a:rPr>
              <a:t>Einführung in die UN-Klimakonferenz</a:t>
            </a:r>
          </a:p>
          <a:p>
            <a:pPr marL="914400" indent="-914400">
              <a:buFont typeface="+mj-lt"/>
              <a:buAutoNum type="arabicPeriod"/>
            </a:pPr>
            <a:r>
              <a:rPr lang="de-DE" sz="4800" dirty="0">
                <a:latin typeface="+mj-lt"/>
              </a:rPr>
              <a:t>Verteilung der Rollen</a:t>
            </a:r>
          </a:p>
          <a:p>
            <a:pPr marL="914400" indent="-914400">
              <a:buFont typeface="+mj-lt"/>
              <a:buAutoNum type="arabicPeriod"/>
            </a:pPr>
            <a:r>
              <a:rPr lang="de-DE" sz="4800" dirty="0">
                <a:latin typeface="+mj-lt"/>
              </a:rPr>
              <a:t>Vorbereitung in Gruppen</a:t>
            </a:r>
          </a:p>
          <a:p>
            <a:pPr marL="914400" indent="-914400">
              <a:buFont typeface="+mj-lt"/>
              <a:buAutoNum type="arabicPeriod"/>
            </a:pPr>
            <a:r>
              <a:rPr lang="de-DE" sz="4800" dirty="0">
                <a:latin typeface="+mj-lt"/>
              </a:rPr>
              <a:t>Weltklimakonferenz als Rollenspiel</a:t>
            </a:r>
          </a:p>
          <a:p>
            <a:pPr marL="1371600" lvl="1" indent="-914400">
              <a:buFont typeface="+mj-lt"/>
              <a:buAutoNum type="alphaLcPeriod"/>
            </a:pPr>
            <a:r>
              <a:rPr lang="de-DE" sz="4400" dirty="0">
                <a:latin typeface="+mj-lt"/>
              </a:rPr>
              <a:t>Präsentationen der Länderregierungen</a:t>
            </a:r>
          </a:p>
          <a:p>
            <a:pPr marL="1371600" lvl="1" indent="-914400">
              <a:buFont typeface="+mj-lt"/>
              <a:buAutoNum type="alphaLcPeriod"/>
            </a:pPr>
            <a:r>
              <a:rPr lang="de-DE" sz="4400" dirty="0">
                <a:latin typeface="+mj-lt"/>
              </a:rPr>
              <a:t>Konferenz im Plenum, mit  Beratungszeiten und Abstimmungen</a:t>
            </a:r>
          </a:p>
          <a:p>
            <a:pPr marL="914400" indent="-914400">
              <a:buFont typeface="+mj-lt"/>
              <a:buAutoNum type="arabicPeriod"/>
            </a:pPr>
            <a:r>
              <a:rPr lang="de-DE" sz="4800" dirty="0">
                <a:latin typeface="+mj-lt"/>
              </a:rPr>
              <a:t>Auswertung des Rollenspiels</a:t>
            </a:r>
          </a:p>
          <a:p>
            <a:pPr marL="914400" indent="-914400">
              <a:buFont typeface="+mj-lt"/>
              <a:buAutoNum type="arabicPeriod"/>
            </a:pPr>
            <a:r>
              <a:rPr lang="de-DE" sz="4800" dirty="0">
                <a:latin typeface="+mj-lt"/>
              </a:rPr>
              <a:t>Zurück in unseren Alltag: Was kann </a:t>
            </a:r>
            <a:r>
              <a:rPr lang="de-DE" sz="4800" b="1" dirty="0">
                <a:latin typeface="+mj-lt"/>
              </a:rPr>
              <a:t>ich</a:t>
            </a:r>
            <a:r>
              <a:rPr lang="de-DE" sz="4800" dirty="0">
                <a:latin typeface="+mj-lt"/>
              </a:rPr>
              <a:t> tun???</a:t>
            </a:r>
          </a:p>
        </p:txBody>
      </p:sp>
      <p:pic>
        <p:nvPicPr>
          <p:cNvPr id="5" name="Grafik 4" descr="Leuchtturmszenerie Silhouette">
            <a:extLst>
              <a:ext uri="{FF2B5EF4-FFF2-40B4-BE49-F238E27FC236}">
                <a16:creationId xmlns="" xmlns:a16="http://schemas.microsoft.com/office/drawing/2014/main" id="{AF0ECE4F-5A0A-468D-A9D4-B95C2DE19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9400" y="681037"/>
            <a:ext cx="914400" cy="914400"/>
          </a:xfrm>
          <a:prstGeom prst="rect">
            <a:avLst/>
          </a:prstGeom>
        </p:spPr>
      </p:pic>
      <p:pic>
        <p:nvPicPr>
          <p:cNvPr id="7" name="Grafik 6" descr="Segelboot mit einfarbiger Füllung">
            <a:extLst>
              <a:ext uri="{FF2B5EF4-FFF2-40B4-BE49-F238E27FC236}">
                <a16:creationId xmlns="" xmlns:a16="http://schemas.microsoft.com/office/drawing/2014/main" id="{B67D7292-EE06-4106-95DD-0EE2ACC619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386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3467" y="3584447"/>
            <a:ext cx="1817370" cy="24688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Vorgeschichte: UN-Klimakonferenz Paris 2015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00700"/>
            <a:ext cx="10515600" cy="4435507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+mj-lt"/>
              </a:rPr>
              <a:t>Über 150 Länder einigen sich nach 20 Jahren auf das Ziel, die von Menschen verursachte</a:t>
            </a:r>
            <a:r>
              <a:rPr lang="de-DE" b="1" dirty="0">
                <a:latin typeface="+mj-lt"/>
              </a:rPr>
              <a:t> Erderwärmung</a:t>
            </a:r>
            <a:r>
              <a:rPr lang="de-DE" dirty="0">
                <a:latin typeface="+mj-lt"/>
              </a:rPr>
              <a:t> seit der Industrialisierung </a:t>
            </a:r>
            <a:r>
              <a:rPr lang="de-DE" b="1" dirty="0">
                <a:latin typeface="+mj-lt"/>
              </a:rPr>
              <a:t>deutlich</a:t>
            </a:r>
            <a:r>
              <a:rPr lang="de-DE" dirty="0">
                <a:latin typeface="+mj-lt"/>
              </a:rPr>
              <a:t> </a:t>
            </a:r>
            <a:r>
              <a:rPr lang="de-DE" b="1" dirty="0">
                <a:latin typeface="+mj-lt"/>
              </a:rPr>
              <a:t>unter 2 Grad zu begrenzen</a:t>
            </a:r>
            <a:r>
              <a:rPr lang="de-DE" dirty="0">
                <a:latin typeface="+mj-lt"/>
              </a:rPr>
              <a:t>. Nur so können wir die Folgen für die Ökosysteme und unsere menschliche Zivilisation in einem erträglichen Rahmen halten.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8906" y="3565943"/>
            <a:ext cx="3511599" cy="2487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947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936" y="639519"/>
            <a:ext cx="3429000" cy="1975665"/>
          </a:xfrm>
        </p:spPr>
        <p:txBody>
          <a:bodyPr anchor="b">
            <a:noAutofit/>
          </a:bodyPr>
          <a:lstStyle/>
          <a:p>
            <a:r>
              <a:rPr lang="de-DE" sz="2400" dirty="0"/>
              <a:t>Die </a:t>
            </a:r>
            <a:r>
              <a:rPr lang="de-DE" sz="2800" dirty="0"/>
              <a:t>Treibhausgas-Emissionen </a:t>
            </a:r>
            <a:r>
              <a:rPr lang="de-DE" sz="2800" dirty="0">
                <a:solidFill>
                  <a:srgbClr val="FF0000"/>
                </a:solidFill>
              </a:rPr>
              <a:t>steigen</a:t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>
                <a:solidFill>
                  <a:srgbClr val="FF0000"/>
                </a:solidFill>
              </a:rPr>
              <a:t>seitdem</a:t>
            </a:r>
            <a:r>
              <a:rPr lang="de-DE" sz="2800" dirty="0"/>
              <a:t> trotz aller Zusagen und Vereinbarungen.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0936" y="3268139"/>
            <a:ext cx="3429000" cy="3051741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de-DE" sz="1900" dirty="0"/>
          </a:p>
          <a:p>
            <a:pPr marL="0" indent="0">
              <a:buNone/>
            </a:pPr>
            <a:endParaRPr lang="de-DE" sz="1900" dirty="0"/>
          </a:p>
          <a:p>
            <a:pPr marL="0" indent="0">
              <a:buNone/>
            </a:pPr>
            <a:endParaRPr lang="de-DE" sz="1900" dirty="0"/>
          </a:p>
          <a:p>
            <a:pPr marL="0" indent="0">
              <a:buNone/>
            </a:pPr>
            <a:endParaRPr lang="de-DE" sz="1900" dirty="0"/>
          </a:p>
          <a:p>
            <a:pPr marL="0" indent="0">
              <a:buNone/>
            </a:pPr>
            <a:endParaRPr lang="de-DE" sz="1900" dirty="0"/>
          </a:p>
          <a:p>
            <a:pPr marL="0" indent="0">
              <a:buNone/>
            </a:pPr>
            <a:r>
              <a:rPr lang="de-DE" sz="1000" dirty="0">
                <a:latin typeface="+mj-lt"/>
              </a:rPr>
              <a:t>(Fotos: Shutterstock)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r>
              <a:rPr lang="de-DE" sz="1000" dirty="0">
                <a:latin typeface="+mj-lt"/>
              </a:rPr>
              <a:t>Graphik: </a:t>
            </a:r>
          </a:p>
          <a:p>
            <a:pPr marL="0" indent="0">
              <a:buNone/>
            </a:pPr>
            <a:r>
              <a:rPr lang="de-DE" sz="1000" dirty="0">
                <a:latin typeface="+mj-lt"/>
                <a:hlinkClick r:id="rId2"/>
              </a:rPr>
              <a:t>https://ourworldindata.org/co2-emissions</a:t>
            </a:r>
            <a:endParaRPr lang="de-DE" sz="1000" dirty="0">
              <a:latin typeface="+mj-lt"/>
            </a:endParaRPr>
          </a:p>
          <a:p>
            <a:pPr marL="0" indent="0">
              <a:buNone/>
            </a:pPr>
            <a:endParaRPr lang="de-DE" sz="1900" dirty="0"/>
          </a:p>
          <a:p>
            <a:pPr marL="0" indent="0">
              <a:buNone/>
            </a:pPr>
            <a:endParaRPr lang="de-DE" sz="1900" dirty="0"/>
          </a:p>
        </p:txBody>
      </p:sp>
      <p:pic>
        <p:nvPicPr>
          <p:cNvPr id="4" name="Grafik 3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64000"/>
                    </a14:imgEffect>
                    <a14:imgEffect>
                      <a14:brightnessContrast bright="-31000" contrast="65000"/>
                    </a14:imgEffect>
                  </a14:imgLayer>
                </a14:imgProps>
              </a:ext>
            </a:extLst>
          </a:blip>
          <a:srcRect l="45238" t="11032" r="4115" b="27336"/>
          <a:stretch/>
        </p:blipFill>
        <p:spPr bwMode="auto">
          <a:xfrm>
            <a:off x="4059936" y="639521"/>
            <a:ext cx="7498080" cy="5680360"/>
          </a:xfrm>
          <a:prstGeom prst="rect">
            <a:avLst/>
          </a:prstGeom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941FB688-6F1C-41C1-AA75-DFDD314B4BF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4534" y="1853852"/>
            <a:ext cx="3440841" cy="25928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F2A8005B-8879-4505-8E39-9EAFB23A201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936" y="2730363"/>
            <a:ext cx="3336705" cy="22261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258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52607"/>
          </a:xfrm>
        </p:spPr>
        <p:txBody>
          <a:bodyPr>
            <a:noAutofit/>
          </a:bodyPr>
          <a:lstStyle/>
          <a:p>
            <a:r>
              <a:rPr lang="de-DE" sz="3200" dirty="0"/>
              <a:t>Die </a:t>
            </a:r>
            <a:r>
              <a:rPr lang="de-DE" sz="3200" b="1" dirty="0">
                <a:solidFill>
                  <a:srgbClr val="FF0000"/>
                </a:solidFill>
              </a:rPr>
              <a:t>Konzentration von Treibhausgasen </a:t>
            </a:r>
            <a:r>
              <a:rPr lang="de-DE" sz="3200" dirty="0"/>
              <a:t>in der Atmosphäre und die </a:t>
            </a:r>
            <a:r>
              <a:rPr lang="de-DE" sz="3200" dirty="0">
                <a:solidFill>
                  <a:srgbClr val="FF0000"/>
                </a:solidFill>
              </a:rPr>
              <a:t>weltweite </a:t>
            </a:r>
            <a:r>
              <a:rPr lang="de-DE" sz="3200" b="1" dirty="0">
                <a:solidFill>
                  <a:srgbClr val="FF0000"/>
                </a:solidFill>
              </a:rPr>
              <a:t>Temperatur </a:t>
            </a:r>
            <a:r>
              <a:rPr lang="de-DE" sz="3200" b="1" dirty="0"/>
              <a:t>steigen </a:t>
            </a:r>
            <a:r>
              <a:rPr lang="de-DE" sz="3200" b="1" dirty="0">
                <a:solidFill>
                  <a:srgbClr val="FF0000"/>
                </a:solidFill>
              </a:rPr>
              <a:t>so schnell</a:t>
            </a:r>
            <a:r>
              <a:rPr lang="de-DE" sz="3200" dirty="0">
                <a:solidFill>
                  <a:srgbClr val="FF0000"/>
                </a:solidFill>
              </a:rPr>
              <a:t> wie nie</a:t>
            </a:r>
            <a:r>
              <a:rPr lang="de-DE" sz="3200" dirty="0"/>
              <a:t>. </a:t>
            </a:r>
            <a:br>
              <a:rPr lang="de-DE" sz="3200" dirty="0"/>
            </a:br>
            <a:r>
              <a:rPr lang="de-DE" sz="3200" dirty="0"/>
              <a:t>So gibt es schon jetzt mit + 1,1 Grad  verheerende Folgen überall in der Welt.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34" y="2404998"/>
            <a:ext cx="4620158" cy="3558235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46" y="2404998"/>
            <a:ext cx="5321320" cy="353342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793EB632-8E38-46B3-85B4-566B36FC26F8}"/>
              </a:ext>
            </a:extLst>
          </p:cNvPr>
          <p:cNvSpPr txBox="1"/>
          <p:nvPr/>
        </p:nvSpPr>
        <p:spPr>
          <a:xfrm>
            <a:off x="950934" y="6006174"/>
            <a:ext cx="1029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Ahrweiler 2021, Deutschland (Foto: Shutterstock)</a:t>
            </a:r>
            <a:r>
              <a:rPr lang="de-DE" dirty="0"/>
              <a:t>	      </a:t>
            </a:r>
            <a:r>
              <a:rPr lang="de-DE" dirty="0">
                <a:latin typeface="+mj-lt"/>
              </a:rPr>
              <a:t>Äthiopien (Foto: Shutterstock)</a:t>
            </a:r>
          </a:p>
        </p:txBody>
      </p:sp>
    </p:spTree>
    <p:extLst>
      <p:ext uri="{BB962C8B-B14F-4D97-AF65-F5344CB8AC3E}">
        <p14:creationId xmlns="" xmlns:p14="http://schemas.microsoft.com/office/powerpoint/2010/main" val="308025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840" y="161811"/>
            <a:ext cx="11734800" cy="1528877"/>
          </a:xfrm>
        </p:spPr>
        <p:txBody>
          <a:bodyPr>
            <a:noAutofit/>
          </a:bodyPr>
          <a:lstStyle/>
          <a:p>
            <a:pPr algn="ctr"/>
            <a:r>
              <a:rPr lang="de-DE" b="1" dirty="0"/>
              <a:t>Ziel: +1,5 Grad, max. +2 Grad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3440" y="1610487"/>
            <a:ext cx="10515600" cy="5092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latin typeface="+mj-lt"/>
              </a:rPr>
              <a:t>Trotzdem steuern die meisten Staaten mit ihrer fossilen </a:t>
            </a:r>
            <a:r>
              <a:rPr lang="de-DE" b="1" dirty="0">
                <a:latin typeface="+mj-lt"/>
              </a:rPr>
              <a:t>Wirtschaft und Klimapolitik auf 3 bis 4 Grad </a:t>
            </a:r>
            <a:r>
              <a:rPr lang="de-DE" dirty="0">
                <a:latin typeface="+mj-lt"/>
              </a:rPr>
              <a:t>Anstieg der Erdtemperatur zu.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latin typeface="+mj-lt"/>
              </a:rPr>
              <a:t>Klingt nicht viel, doch jedes Grad verschlimmert die Klimakrise katastrophal durch </a:t>
            </a:r>
            <a:r>
              <a:rPr lang="de-DE" b="1" dirty="0">
                <a:latin typeface="+mj-lt"/>
              </a:rPr>
              <a:t>Zunahme von Extremwetter </a:t>
            </a:r>
            <a:r>
              <a:rPr lang="de-DE" dirty="0">
                <a:latin typeface="+mj-lt"/>
              </a:rPr>
              <a:t>(Überflutungen, Stürme, Dürren, Hitzewellen, Waldbrände…), </a:t>
            </a:r>
            <a:r>
              <a:rPr lang="de-DE" b="1" dirty="0">
                <a:latin typeface="+mj-lt"/>
              </a:rPr>
              <a:t>Meeresspiegelanstieg</a:t>
            </a:r>
            <a:r>
              <a:rPr lang="de-DE" dirty="0">
                <a:latin typeface="+mj-lt"/>
              </a:rPr>
              <a:t>, </a:t>
            </a:r>
            <a:r>
              <a:rPr lang="de-DE" b="1" dirty="0">
                <a:latin typeface="+mj-lt"/>
              </a:rPr>
              <a:t>Krankheitsausbreitung</a:t>
            </a:r>
            <a:r>
              <a:rPr lang="de-DE" dirty="0">
                <a:latin typeface="+mj-lt"/>
              </a:rPr>
              <a:t> (Malaria,…), </a:t>
            </a:r>
            <a:r>
              <a:rPr lang="de-DE" b="1" dirty="0">
                <a:latin typeface="+mj-lt"/>
              </a:rPr>
              <a:t>Kipppunkte</a:t>
            </a:r>
            <a:r>
              <a:rPr lang="de-DE" dirty="0">
                <a:latin typeface="+mj-lt"/>
              </a:rPr>
              <a:t> (Polschmelze,…) und </a:t>
            </a:r>
            <a:r>
              <a:rPr lang="de-DE" b="1" dirty="0">
                <a:latin typeface="+mj-lt"/>
              </a:rPr>
              <a:t>Zusammenbruch lebenswichtiger Ökosysteme</a:t>
            </a:r>
            <a:r>
              <a:rPr lang="de-DE" dirty="0">
                <a:latin typeface="+mj-lt"/>
              </a:rPr>
              <a:t> (Wälder, Korallenriffe, Seen, …).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(Fotos: Shutterstock)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63" y="2727224"/>
            <a:ext cx="2312426" cy="15416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55" y="2727224"/>
            <a:ext cx="2026539" cy="15190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209" y="2717394"/>
            <a:ext cx="2293315" cy="1528877"/>
          </a:xfrm>
          <a:prstGeom prst="rect">
            <a:avLst/>
          </a:prstGeom>
        </p:spPr>
      </p:pic>
      <p:pic>
        <p:nvPicPr>
          <p:cNvPr id="9" name="Bildplatzhalter 4">
            <a:extLst>
              <a:ext uri="{FF2B5EF4-FFF2-40B4-BE49-F238E27FC236}">
                <a16:creationId xmlns="" xmlns:a16="http://schemas.microsoft.com/office/drawing/2014/main" id="{39C4095B-867C-416F-AB6C-C765BA867CC6}"/>
              </a:ext>
            </a:extLst>
          </p:cNvPr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35" r="2535"/>
          <a:stretch>
            <a:fillRect/>
          </a:stretch>
        </p:blipFill>
        <p:spPr>
          <a:xfrm>
            <a:off x="3757613" y="2717394"/>
            <a:ext cx="2130478" cy="15514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103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4800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5A901B83-26E1-4DD7-9C48-3AE8CA461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459" r="7501"/>
          <a:stretch/>
        </p:blipFill>
        <p:spPr>
          <a:xfrm>
            <a:off x="1300725" y="269939"/>
            <a:ext cx="9736853" cy="6437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5854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2738"/>
          </a:xfrm>
        </p:spPr>
        <p:txBody>
          <a:bodyPr>
            <a:noAutofit/>
          </a:bodyPr>
          <a:lstStyle/>
          <a:p>
            <a:pPr algn="ctr"/>
            <a:r>
              <a:rPr lang="de-DE" b="1" dirty="0" smtClean="0"/>
              <a:t>Konferenz-</a:t>
            </a:r>
            <a:r>
              <a:rPr lang="de-DE" b="1" dirty="0" smtClean="0">
                <a:solidFill>
                  <a:srgbClr val="FF0000"/>
                </a:solidFill>
              </a:rPr>
              <a:t>Themen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03123"/>
            <a:ext cx="10515600" cy="513567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de-DE" dirty="0" smtClean="0"/>
              <a:t>1. 	Welche </a:t>
            </a:r>
            <a:r>
              <a:rPr lang="de-DE" dirty="0" smtClean="0">
                <a:solidFill>
                  <a:srgbClr val="FF0000"/>
                </a:solidFill>
              </a:rPr>
              <a:t>Schäden</a:t>
            </a:r>
            <a:r>
              <a:rPr lang="de-DE" dirty="0" smtClean="0"/>
              <a:t> sind für welches Land </a:t>
            </a:r>
            <a:r>
              <a:rPr lang="de-DE" dirty="0" smtClean="0">
                <a:solidFill>
                  <a:srgbClr val="FF0000"/>
                </a:solidFill>
              </a:rPr>
              <a:t>schon jetzt </a:t>
            </a:r>
            <a:r>
              <a:rPr lang="de-DE" dirty="0" smtClean="0"/>
              <a:t>eingetreten? </a:t>
            </a:r>
          </a:p>
          <a:p>
            <a:pPr>
              <a:buNone/>
            </a:pPr>
            <a:r>
              <a:rPr lang="de-DE" dirty="0" smtClean="0"/>
              <a:t>		</a:t>
            </a:r>
            <a:r>
              <a:rPr lang="de-DE" dirty="0" smtClean="0">
                <a:solidFill>
                  <a:srgbClr val="FF0000"/>
                </a:solidFill>
              </a:rPr>
              <a:t>Wer </a:t>
            </a:r>
            <a:r>
              <a:rPr lang="de-DE" dirty="0" smtClean="0">
                <a:solidFill>
                  <a:srgbClr val="FF0000"/>
                </a:solidFill>
              </a:rPr>
              <a:t>soll für die Beseitigung dieser Schäden aufkommen? </a:t>
            </a:r>
            <a:r>
              <a:rPr lang="de-DE" dirty="0" smtClean="0"/>
              <a:t>	Warum</a:t>
            </a:r>
            <a:r>
              <a:rPr lang="de-DE" dirty="0" smtClean="0"/>
              <a:t>?</a:t>
            </a:r>
          </a:p>
          <a:p>
            <a:pPr lvl="0">
              <a:buNone/>
            </a:pPr>
            <a:r>
              <a:rPr lang="de-DE" dirty="0" smtClean="0"/>
              <a:t>		&gt; Welche </a:t>
            </a:r>
            <a:r>
              <a:rPr lang="de-DE" dirty="0" smtClean="0"/>
              <a:t>Regelung ist</a:t>
            </a:r>
            <a:r>
              <a:rPr lang="de-DE" dirty="0" smtClean="0">
                <a:solidFill>
                  <a:srgbClr val="FF0000"/>
                </a:solidFill>
              </a:rPr>
              <a:t> gerecht</a:t>
            </a:r>
            <a:r>
              <a:rPr lang="de-DE" dirty="0" smtClean="0"/>
              <a:t>?</a:t>
            </a:r>
          </a:p>
          <a:p>
            <a:pPr lvl="0">
              <a:buNone/>
            </a:pPr>
            <a:endParaRPr lang="de-DE" dirty="0" smtClean="0"/>
          </a:p>
          <a:p>
            <a:pPr lvl="0">
              <a:buNone/>
            </a:pPr>
            <a:r>
              <a:rPr lang="de-DE" dirty="0" smtClean="0"/>
              <a:t>2. 	Wie </a:t>
            </a:r>
            <a:r>
              <a:rPr lang="de-DE" dirty="0" smtClean="0"/>
              <a:t>lassen sich </a:t>
            </a:r>
            <a:r>
              <a:rPr lang="de-DE" dirty="0" smtClean="0">
                <a:solidFill>
                  <a:srgbClr val="FF0000"/>
                </a:solidFill>
              </a:rPr>
              <a:t>künftige</a:t>
            </a:r>
            <a:r>
              <a:rPr lang="de-DE" dirty="0" smtClean="0"/>
              <a:t> Schäden </a:t>
            </a:r>
            <a:r>
              <a:rPr lang="de-DE" dirty="0" smtClean="0">
                <a:solidFill>
                  <a:srgbClr val="FF0000"/>
                </a:solidFill>
              </a:rPr>
              <a:t>vermeiden</a:t>
            </a:r>
            <a:r>
              <a:rPr lang="de-DE" dirty="0" smtClean="0"/>
              <a:t>? </a:t>
            </a:r>
          </a:p>
          <a:p>
            <a:pPr>
              <a:buNone/>
            </a:pPr>
            <a:r>
              <a:rPr lang="de-DE" dirty="0" smtClean="0"/>
              <a:t>		Eigentlich </a:t>
            </a:r>
            <a:r>
              <a:rPr lang="de-DE" dirty="0" smtClean="0"/>
              <a:t>müsste jedes Land Klima-Neutralität sofort anstreben </a:t>
            </a:r>
            <a:r>
              <a:rPr lang="de-DE" dirty="0" smtClean="0"/>
              <a:t>	– </a:t>
            </a:r>
            <a:r>
              <a:rPr lang="de-DE" dirty="0" smtClean="0"/>
              <a:t>wie und bis wann kann oder will euer Land dieses erreichen? </a:t>
            </a:r>
            <a:r>
              <a:rPr lang="de-DE" dirty="0" smtClean="0"/>
              <a:t>	Warum </a:t>
            </a:r>
            <a:r>
              <a:rPr lang="de-DE" dirty="0" smtClean="0"/>
              <a:t>braucht ihr diese Zeit?</a:t>
            </a:r>
          </a:p>
          <a:p>
            <a:pPr lvl="0">
              <a:buNone/>
            </a:pPr>
            <a:r>
              <a:rPr lang="de-DE" dirty="0" smtClean="0"/>
              <a:t>		&gt; Was </a:t>
            </a:r>
            <a:r>
              <a:rPr lang="de-DE" dirty="0" smtClean="0"/>
              <a:t>ist </a:t>
            </a:r>
            <a:r>
              <a:rPr lang="de-DE" dirty="0" smtClean="0">
                <a:solidFill>
                  <a:srgbClr val="FF0000"/>
                </a:solidFill>
              </a:rPr>
              <a:t>notwendig</a:t>
            </a:r>
            <a:r>
              <a:rPr lang="de-DE" dirty="0" smtClean="0"/>
              <a:t> zum Schutz vor weiteren Schäden?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03195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214" y="493766"/>
            <a:ext cx="11358562" cy="641190"/>
          </a:xfrm>
        </p:spPr>
        <p:txBody>
          <a:bodyPr>
            <a:noAutofit/>
          </a:bodyPr>
          <a:lstStyle/>
          <a:p>
            <a:r>
              <a:rPr lang="de-DE" sz="4400" b="1" dirty="0"/>
              <a:t>Kurzbeschreibung der 10 Rollen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214" y="4322603"/>
            <a:ext cx="1609483" cy="1609483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="" xmlns:a16="http://schemas.microsoft.com/office/drawing/2014/main" id="{D40EBC81-6EE5-4246-9B0D-3F220B66A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4258" y="1620916"/>
            <a:ext cx="9330528" cy="5143139"/>
          </a:xfrm>
        </p:spPr>
        <p:txBody>
          <a:bodyPr>
            <a:normAutofit fontScale="85000" lnSpcReduction="20000"/>
          </a:bodyPr>
          <a:lstStyle/>
          <a:p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Die UNO </a:t>
            </a: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(Vereinte Nationen)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Organisation und Konferenzleitung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e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rteilt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Rederecht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Zeitwächter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a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rbeitet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auf global gerechtes Erreichen des 1,5°-Ziels hin!</a:t>
            </a:r>
          </a:p>
          <a:p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de-D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Internationale Jugendprotestbewegung (FFF)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Stimme der jungen Generation und Natur (-„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völker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“)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b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esteht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auf max. 1,5°C &amp; globale Generationengerechtigkeit!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h</a:t>
            </a:r>
            <a:r>
              <a:rPr lang="de-DE" sz="3200" dirty="0" smtClean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at </a:t>
            </a:r>
            <a:r>
              <a:rPr lang="de-DE" sz="3200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nur Rede-, aber kein Stimmrecht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Protestaktionen, dabei friedlich &amp; kreativ sein!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32CA30EC-1017-4752-AE27-0F31EF4413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4" y="1620918"/>
            <a:ext cx="1609483" cy="1072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8370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369</Words>
  <Application>Microsoft Office PowerPoint</Application>
  <PresentationFormat>Benutzerdefiniert</PresentationFormat>
  <Paragraphs>68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 Theme</vt:lpstr>
      <vt:lpstr>Simulation einer UN-Welt-Klimakonferenz mit  acht Ländern (statt über 150)  und Fridays for Future Ein Rollenspiel</vt:lpstr>
      <vt:lpstr>Ablauf unserer Weltklimakonferenz</vt:lpstr>
      <vt:lpstr>Vorgeschichte: UN-Klimakonferenz Paris 2015 </vt:lpstr>
      <vt:lpstr>Die Treibhausgas-Emissionen steigen seitdem trotz aller Zusagen und Vereinbarungen.</vt:lpstr>
      <vt:lpstr>Die Konzentration von Treibhausgasen in der Atmosphäre und die weltweite Temperatur steigen so schnell wie nie.  So gibt es schon jetzt mit + 1,1 Grad  verheerende Folgen überall in der Welt.</vt:lpstr>
      <vt:lpstr>Ziel: +1,5 Grad, max. +2 Grad</vt:lpstr>
      <vt:lpstr>Folie 7</vt:lpstr>
      <vt:lpstr>Konferenz-Themen</vt:lpstr>
      <vt:lpstr>Kurzbeschreibung der 10 Rollen</vt:lpstr>
      <vt:lpstr>Teilnehmende Länder</vt:lpstr>
      <vt:lpstr>Vorbereitung</vt:lpstr>
      <vt:lpstr>Folie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Weltklimakonferenz Online-Rollenspiel</dc:title>
  <dc:creator>Dawin, Wolfram</dc:creator>
  <cp:lastModifiedBy>Beate</cp:lastModifiedBy>
  <cp:revision>49</cp:revision>
  <dcterms:created xsi:type="dcterms:W3CDTF">2021-10-27T15:57:38Z</dcterms:created>
  <dcterms:modified xsi:type="dcterms:W3CDTF">2022-02-18T13:00:14Z</dcterms:modified>
</cp:coreProperties>
</file>