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8" r:id="rId2"/>
    <p:sldId id="267" r:id="rId3"/>
    <p:sldId id="257" r:id="rId4"/>
    <p:sldId id="258" r:id="rId5"/>
    <p:sldId id="259" r:id="rId6"/>
    <p:sldId id="260" r:id="rId7"/>
    <p:sldId id="265" r:id="rId8"/>
    <p:sldId id="261" r:id="rId9"/>
    <p:sldId id="262" r:id="rId10"/>
    <p:sldId id="263" r:id="rId11"/>
    <p:sldId id="264" r:id="rId12"/>
    <p:sldId id="269"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66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477647-7A6A-4647-ADFF-4EAF2841AB10}" type="datetimeFigureOut">
              <a:rPr lang="de-DE" smtClean="0"/>
              <a:pPr/>
              <a:t>18.02.2022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6B239-EF0C-4C8D-8E24-578A734BFF6A}" type="slidenum">
              <a:rPr lang="de-DE" smtClean="0"/>
              <a:pPr/>
              <a:t>‹Nr.›</a:t>
            </a:fld>
            <a:endParaRPr lang="de-DE"/>
          </a:p>
        </p:txBody>
      </p:sp>
    </p:spTree>
    <p:extLst>
      <p:ext uri="{BB962C8B-B14F-4D97-AF65-F5344CB8AC3E}">
        <p14:creationId xmlns:p14="http://schemas.microsoft.com/office/powerpoint/2010/main" xmlns="" val="315242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1532EAA-3818-419E-9DED-48E7313CF9C8}" type="slidenum">
              <a:rPr lang="de-DE" smtClean="0"/>
              <a:pPr/>
              <a:t>1</a:t>
            </a:fld>
            <a:endParaRPr lang="de-DE"/>
          </a:p>
        </p:txBody>
      </p:sp>
    </p:spTree>
    <p:extLst>
      <p:ext uri="{BB962C8B-B14F-4D97-AF65-F5344CB8AC3E}">
        <p14:creationId xmlns:p14="http://schemas.microsoft.com/office/powerpoint/2010/main" xmlns="" val="312540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F8D0D64-741A-4D42-8D7F-4EF6C7C75548}" type="datetimeFigureOut">
              <a:rPr lang="de-DE" smtClean="0"/>
              <a:pPr/>
              <a:t>18.02.2022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658294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F8D0D64-741A-4D42-8D7F-4EF6C7C75548}" type="datetimeFigureOut">
              <a:rPr lang="de-DE" smtClean="0"/>
              <a:pPr/>
              <a:t>18.02.2022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1991661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F8D0D64-741A-4D42-8D7F-4EF6C7C75548}" type="datetimeFigureOut">
              <a:rPr lang="de-DE" smtClean="0"/>
              <a:pPr/>
              <a:t>18.02.2022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2125634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F8D0D64-741A-4D42-8D7F-4EF6C7C75548}" type="datetimeFigureOut">
              <a:rPr lang="de-DE" smtClean="0"/>
              <a:pPr/>
              <a:t>18.02.2022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41696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F8D0D64-741A-4D42-8D7F-4EF6C7C75548}" type="datetimeFigureOut">
              <a:rPr lang="de-DE" smtClean="0"/>
              <a:pPr/>
              <a:t>18.02.2022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33495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F8D0D64-741A-4D42-8D7F-4EF6C7C75548}" type="datetimeFigureOut">
              <a:rPr lang="de-DE" smtClean="0"/>
              <a:pPr/>
              <a:t>18.02.2022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389707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F8D0D64-741A-4D42-8D7F-4EF6C7C75548}" type="datetimeFigureOut">
              <a:rPr lang="de-DE" smtClean="0"/>
              <a:pPr/>
              <a:t>18.02.2022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241280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F8D0D64-741A-4D42-8D7F-4EF6C7C75548}" type="datetimeFigureOut">
              <a:rPr lang="de-DE" smtClean="0"/>
              <a:pPr/>
              <a:t>18.02.2022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320311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D0D64-741A-4D42-8D7F-4EF6C7C75548}" type="datetimeFigureOut">
              <a:rPr lang="de-DE" smtClean="0"/>
              <a:pPr/>
              <a:t>18.02.2022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893215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F8D0D64-741A-4D42-8D7F-4EF6C7C75548}" type="datetimeFigureOut">
              <a:rPr lang="de-DE" smtClean="0"/>
              <a:pPr/>
              <a:t>18.02.2022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3636996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F8D0D64-741A-4D42-8D7F-4EF6C7C75548}" type="datetimeFigureOut">
              <a:rPr lang="de-DE" smtClean="0"/>
              <a:pPr/>
              <a:t>18.02.2022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260776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D0D64-741A-4D42-8D7F-4EF6C7C75548}" type="datetimeFigureOut">
              <a:rPr lang="de-DE" smtClean="0"/>
              <a:pPr/>
              <a:t>18.02.2022</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342CF-03A3-43BE-8A16-CD1D5049ADC7}" type="slidenum">
              <a:rPr lang="de-DE" smtClean="0"/>
              <a:pPr/>
              <a:t>‹Nr.›</a:t>
            </a:fld>
            <a:endParaRPr lang="de-DE"/>
          </a:p>
        </p:txBody>
      </p:sp>
    </p:spTree>
    <p:extLst>
      <p:ext uri="{BB962C8B-B14F-4D97-AF65-F5344CB8AC3E}">
        <p14:creationId xmlns:p14="http://schemas.microsoft.com/office/powerpoint/2010/main" xmlns="" val="41431759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meo.com/showcase/832184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larache-ville.blogspot.com/2020/10/station-noor-ouarzazate.html" TargetMode="External"/><Relationship Id="rId2" Type="http://schemas.openxmlformats.org/officeDocument/2006/relationships/hyperlink" Target="https://i.pinimg.com/originals/0c/63/a1/0c63a16531740923f8203ffd16b3ce80.jpg"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991360" y="475458"/>
            <a:ext cx="8178800" cy="3090702"/>
          </a:xfrm>
        </p:spPr>
        <p:txBody>
          <a:bodyPr>
            <a:normAutofit fontScale="90000"/>
          </a:bodyPr>
          <a:lstStyle/>
          <a:p>
            <a:pPr algn="l"/>
            <a:r>
              <a:rPr lang="de-DE" sz="3600" dirty="0" smtClean="0"/>
              <a:t/>
            </a:r>
            <a:br>
              <a:rPr lang="de-DE" sz="3600" dirty="0" smtClean="0"/>
            </a:br>
            <a:r>
              <a:rPr lang="de-DE" sz="3600" dirty="0" smtClean="0"/>
              <a:t>Kooperation </a:t>
            </a:r>
            <a:r>
              <a:rPr lang="de-DE" sz="3600" b="1" dirty="0" smtClean="0"/>
              <a:t>KLIMABOOT</a:t>
            </a:r>
            <a:r>
              <a:rPr lang="de-DE" sz="3600" dirty="0" smtClean="0"/>
              <a:t/>
            </a:r>
            <a:br>
              <a:rPr lang="de-DE" sz="3600" dirty="0" smtClean="0"/>
            </a:br>
            <a:r>
              <a:rPr lang="de-DE" sz="3600" dirty="0" smtClean="0"/>
              <a:t>Weltklimakonferenz </a:t>
            </a:r>
            <a:br>
              <a:rPr lang="de-DE" sz="3600" dirty="0" smtClean="0"/>
            </a:br>
            <a:r>
              <a:rPr lang="de-DE" sz="3600" b="1" dirty="0" smtClean="0"/>
              <a:t>Marokko </a:t>
            </a:r>
            <a:br>
              <a:rPr lang="de-DE" sz="3600" b="1" dirty="0" smtClean="0"/>
            </a:br>
            <a:r>
              <a:rPr lang="de-DE" sz="3600" b="1" dirty="0" smtClean="0"/>
              <a:t/>
            </a:r>
            <a:br>
              <a:rPr lang="de-DE" sz="3600" b="1" dirty="0" smtClean="0"/>
            </a:br>
            <a:r>
              <a:rPr lang="de-DE" sz="3600" b="1" dirty="0"/>
              <a:t/>
            </a:r>
            <a:br>
              <a:rPr lang="de-DE" sz="3600" b="1" dirty="0"/>
            </a:br>
            <a:r>
              <a:rPr lang="de-DE" sz="3600" dirty="0" smtClean="0"/>
              <a:t/>
            </a:r>
            <a:br>
              <a:rPr lang="de-DE" sz="3600" dirty="0" smtClean="0"/>
            </a:br>
            <a:endParaRPr lang="de-DE" sz="3600" dirty="0"/>
          </a:p>
        </p:txBody>
      </p:sp>
      <p:sp>
        <p:nvSpPr>
          <p:cNvPr id="3" name="Untertitel 2"/>
          <p:cNvSpPr>
            <a:spLocks noGrp="1"/>
          </p:cNvSpPr>
          <p:nvPr>
            <p:ph type="subTitle" idx="1"/>
          </p:nvPr>
        </p:nvSpPr>
        <p:spPr>
          <a:xfrm>
            <a:off x="1524000" y="4782312"/>
            <a:ext cx="9144000" cy="1188720"/>
          </a:xfrm>
        </p:spPr>
        <p:txBody>
          <a:bodyPr>
            <a:normAutofit lnSpcReduction="10000"/>
          </a:bodyPr>
          <a:lstStyle/>
          <a:p>
            <a:r>
              <a:rPr lang="de-DE" sz="1600" b="1" dirty="0" smtClean="0">
                <a:solidFill>
                  <a:srgbClr val="FF0000"/>
                </a:solidFill>
              </a:rPr>
              <a:t>Die Fotos sind nur für die digitale Verwendung im Rahmen der Weltklimakonferenzen lizensiert!</a:t>
            </a:r>
          </a:p>
          <a:p>
            <a:endParaRPr lang="de-DE" dirty="0" smtClean="0"/>
          </a:p>
          <a:p>
            <a:r>
              <a:rPr lang="de-DE" dirty="0" smtClean="0"/>
              <a:t>Länderintros: </a:t>
            </a:r>
            <a:r>
              <a:rPr lang="de-DE" dirty="0">
                <a:solidFill>
                  <a:prstClr val="black"/>
                </a:solidFill>
                <a:latin typeface="Calibri Light" panose="020F0302020204030204"/>
                <a:ea typeface="+mj-ea"/>
                <a:cs typeface="+mj-cs"/>
                <a:hlinkClick r:id="rId3"/>
              </a:rPr>
              <a:t>https://</a:t>
            </a:r>
            <a:r>
              <a:rPr lang="de-DE" dirty="0" smtClean="0">
                <a:solidFill>
                  <a:prstClr val="black"/>
                </a:solidFill>
                <a:latin typeface="Calibri Light" panose="020F0302020204030204"/>
                <a:ea typeface="+mj-ea"/>
                <a:cs typeface="+mj-cs"/>
                <a:hlinkClick r:id="rId3"/>
              </a:rPr>
              <a:t>vimeo.com/showcase/8321843</a:t>
            </a:r>
            <a:endParaRPr lang="de-DE" dirty="0" smtClean="0">
              <a:solidFill>
                <a:prstClr val="black"/>
              </a:solidFill>
              <a:latin typeface="Calibri Light" panose="020F0302020204030204"/>
              <a:ea typeface="+mj-ea"/>
              <a:cs typeface="+mj-cs"/>
            </a:endParaRPr>
          </a:p>
          <a:p>
            <a:endParaRPr lang="de-DE" dirty="0"/>
          </a:p>
        </p:txBody>
      </p:sp>
      <p:sp>
        <p:nvSpPr>
          <p:cNvPr id="4" name="Fußzeilenplatzhalter 3"/>
          <p:cNvSpPr>
            <a:spLocks noGrp="1"/>
          </p:cNvSpPr>
          <p:nvPr>
            <p:ph type="ftr" sz="quarter" idx="11"/>
          </p:nvPr>
        </p:nvSpPr>
        <p:spPr/>
        <p:txBody>
          <a:bodyPr/>
          <a:lstStyle/>
          <a:p>
            <a:r>
              <a:rPr lang="de-DE" smtClean="0"/>
              <a:t>Kooperation KLIMABOOT www.klimaboot.de</a:t>
            </a:r>
            <a:endParaRPr lang="de-DE"/>
          </a:p>
        </p:txBody>
      </p:sp>
      <p:pic>
        <p:nvPicPr>
          <p:cNvPr id="7" name="Bild 5" descr="Flagge Marokkos"/>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091889" y="2080260"/>
            <a:ext cx="2228850" cy="1485900"/>
          </a:xfrm>
          <a:prstGeom prst="rect">
            <a:avLst/>
          </a:prstGeom>
          <a:noFill/>
          <a:ln>
            <a:noFill/>
          </a:ln>
        </p:spPr>
      </p:pic>
      <p:pic>
        <p:nvPicPr>
          <p:cNvPr id="10" name="Bild 6" descr="Morocco on the globe (de-facto and claimed hatched) (Cape Verde centered).svg"/>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187882" y="583882"/>
            <a:ext cx="2982278" cy="2982278"/>
          </a:xfrm>
          <a:prstGeom prst="rect">
            <a:avLst/>
          </a:prstGeom>
          <a:noFill/>
          <a:ln>
            <a:noFill/>
          </a:ln>
        </p:spPr>
      </p:pic>
    </p:spTree>
    <p:extLst>
      <p:ext uri="{BB962C8B-B14F-4D97-AF65-F5344CB8AC3E}">
        <p14:creationId xmlns:p14="http://schemas.microsoft.com/office/powerpoint/2010/main" xmlns="" val="3642523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1822" y="815249"/>
            <a:ext cx="3932237" cy="812494"/>
          </a:xfrm>
        </p:spPr>
        <p:txBody>
          <a:bodyPr>
            <a:normAutofit/>
          </a:bodyPr>
          <a:lstStyle/>
          <a:p>
            <a:r>
              <a:rPr lang="de-DE" sz="2400" dirty="0" smtClean="0"/>
              <a:t>Weltklimakonferenz:</a:t>
            </a:r>
            <a:br>
              <a:rPr lang="de-DE" sz="2400" dirty="0" smtClean="0"/>
            </a:br>
            <a:r>
              <a:rPr lang="de-DE" sz="2400" dirty="0" smtClean="0"/>
              <a:t> </a:t>
            </a:r>
            <a:r>
              <a:rPr lang="de-DE" sz="2400" dirty="0"/>
              <a:t>Marokko</a:t>
            </a:r>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t>Ohne Energie keine Arbeit und kein Einkommen. Energie braucht das Land zum Beispiel in den Fabriken des Landes.</a:t>
            </a:r>
          </a:p>
          <a:p>
            <a:endParaRPr lang="de-DE" dirty="0"/>
          </a:p>
          <a:p>
            <a:r>
              <a:rPr lang="de-DE" sz="1200" i="1" dirty="0" smtClean="0"/>
              <a:t>Foto: </a:t>
            </a:r>
            <a:r>
              <a:rPr lang="de-DE" sz="1200" i="1" dirty="0" err="1" smtClean="0"/>
              <a:t>Shutterstock</a:t>
            </a:r>
            <a:r>
              <a:rPr lang="de-DE" sz="1200" i="1" dirty="0" smtClean="0"/>
              <a:t> / Eduardo Lopez</a:t>
            </a:r>
            <a:endParaRPr lang="de-DE" sz="1200" i="1" dirty="0"/>
          </a:p>
        </p:txBody>
      </p:sp>
      <p:pic>
        <p:nvPicPr>
          <p:cNvPr id="5" name="Grafik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83172" y="889625"/>
            <a:ext cx="6363950" cy="4242633"/>
          </a:xfrm>
          <a:prstGeom prst="rect">
            <a:avLst/>
          </a:prstGeom>
        </p:spPr>
      </p:pic>
    </p:spTree>
    <p:extLst>
      <p:ext uri="{BB962C8B-B14F-4D97-AF65-F5344CB8AC3E}">
        <p14:creationId xmlns:p14="http://schemas.microsoft.com/office/powerpoint/2010/main" xmlns="" val="1365725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0805" y="451690"/>
            <a:ext cx="3932237" cy="845545"/>
          </a:xfrm>
        </p:spPr>
        <p:txBody>
          <a:bodyPr>
            <a:normAutofit/>
          </a:bodyPr>
          <a:lstStyle/>
          <a:p>
            <a:r>
              <a:rPr lang="de-DE" sz="2400" dirty="0" smtClean="0"/>
              <a:t>Weltklimakonferenz: </a:t>
            </a:r>
            <a:br>
              <a:rPr lang="de-DE" sz="2400" dirty="0" smtClean="0"/>
            </a:br>
            <a:r>
              <a:rPr lang="de-DE" sz="2400" dirty="0" smtClean="0"/>
              <a:t>Marokko</a:t>
            </a:r>
            <a:endParaRPr lang="de-DE" sz="2400" dirty="0"/>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t>Neuwagen aus der größten Autofabrik Afrikas vor dem Export im Hafen von Tanger, auch das sichert Arbeitsplätze und Einkommen.</a:t>
            </a:r>
          </a:p>
          <a:p>
            <a:endParaRPr lang="de-DE" dirty="0"/>
          </a:p>
          <a:p>
            <a:r>
              <a:rPr lang="de-DE" sz="1200" i="1" dirty="0" smtClean="0"/>
              <a:t>Foto: </a:t>
            </a:r>
            <a:r>
              <a:rPr lang="de-DE" sz="1200" i="1" dirty="0" err="1" smtClean="0"/>
              <a:t>Shutterstock</a:t>
            </a:r>
            <a:r>
              <a:rPr lang="de-DE" sz="1200" i="1" dirty="0" smtClean="0"/>
              <a:t> / Pierre-Yves </a:t>
            </a:r>
            <a:r>
              <a:rPr lang="de-DE" sz="1200" i="1" dirty="0" err="1" smtClean="0"/>
              <a:t>Babelon</a:t>
            </a:r>
            <a:endParaRPr lang="de-DE" sz="1200" i="1" dirty="0"/>
          </a:p>
        </p:txBody>
      </p:sp>
      <p:pic>
        <p:nvPicPr>
          <p:cNvPr id="5" name="Grafik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98686" y="457186"/>
            <a:ext cx="6612392" cy="4408261"/>
          </a:xfrm>
          <a:prstGeom prst="rect">
            <a:avLst/>
          </a:prstGeom>
        </p:spPr>
      </p:pic>
    </p:spTree>
    <p:extLst>
      <p:ext uri="{BB962C8B-B14F-4D97-AF65-F5344CB8AC3E}">
        <p14:creationId xmlns:p14="http://schemas.microsoft.com/office/powerpoint/2010/main" xmlns="" val="82202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Fazit:</a:t>
            </a:r>
            <a:endParaRPr lang="de-DE" dirty="0"/>
          </a:p>
        </p:txBody>
      </p:sp>
      <p:sp>
        <p:nvSpPr>
          <p:cNvPr id="3" name="Inhaltsplatzhalter 2"/>
          <p:cNvSpPr>
            <a:spLocks noGrp="1"/>
          </p:cNvSpPr>
          <p:nvPr>
            <p:ph idx="1"/>
          </p:nvPr>
        </p:nvSpPr>
        <p:spPr/>
        <p:txBody>
          <a:bodyPr/>
          <a:lstStyle/>
          <a:p>
            <a:pPr>
              <a:buNone/>
            </a:pPr>
            <a:r>
              <a:rPr lang="de-DE" dirty="0" smtClean="0"/>
              <a:t>	</a:t>
            </a:r>
          </a:p>
          <a:p>
            <a:pPr>
              <a:buNone/>
            </a:pPr>
            <a:endParaRPr lang="de-DE" dirty="0" smtClean="0"/>
          </a:p>
          <a:p>
            <a:pPr>
              <a:buNone/>
            </a:pPr>
            <a:r>
              <a:rPr lang="de-DE" dirty="0" smtClean="0"/>
              <a:t>	„Unsere Bevölkerung ist jung und unsere Technologie zukunftsorientiert: </a:t>
            </a:r>
          </a:p>
          <a:p>
            <a:pPr>
              <a:buNone/>
            </a:pPr>
            <a:r>
              <a:rPr lang="de-DE" dirty="0" smtClean="0"/>
              <a:t>	Mit der Kraft der Sonne entwickeln wir unser Land und schonen das Klima!“</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1024569"/>
            <a:ext cx="3932237" cy="757410"/>
          </a:xfrm>
        </p:spPr>
        <p:txBody>
          <a:bodyPr>
            <a:normAutofit/>
          </a:bodyPr>
          <a:lstStyle/>
          <a:p>
            <a:r>
              <a:rPr lang="de-DE" sz="2400" dirty="0" smtClean="0"/>
              <a:t>Weltklimakonferenz: </a:t>
            </a:r>
            <a:br>
              <a:rPr lang="de-DE" sz="2400" dirty="0" smtClean="0"/>
            </a:br>
            <a:r>
              <a:rPr lang="de-DE" sz="2400" dirty="0" smtClean="0"/>
              <a:t>Marokko</a:t>
            </a:r>
            <a:endParaRPr lang="de-DE" sz="2400" dirty="0"/>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t>Marokko – Wüstentouren locken Touristen in dieses sonnenverwöhnte Land. Solche Bilder verbinden viele mit diesem Land in Nordafrika.</a:t>
            </a:r>
          </a:p>
          <a:p>
            <a:endParaRPr lang="de-DE" dirty="0"/>
          </a:p>
          <a:p>
            <a:r>
              <a:rPr lang="de-DE" sz="1200" i="1" dirty="0" smtClean="0"/>
              <a:t>Foto: </a:t>
            </a:r>
            <a:r>
              <a:rPr lang="de-DE" sz="1200" i="1" dirty="0" err="1" smtClean="0"/>
              <a:t>Shutterstock</a:t>
            </a:r>
            <a:r>
              <a:rPr lang="de-DE" sz="1200" i="1" dirty="0" smtClean="0"/>
              <a:t> / Dan </a:t>
            </a:r>
            <a:r>
              <a:rPr lang="de-DE" sz="1200" i="1" dirty="0" err="1" smtClean="0"/>
              <a:t>Baciu</a:t>
            </a:r>
            <a:endParaRPr lang="de-DE" sz="1200" i="1" dirty="0"/>
          </a:p>
        </p:txBody>
      </p:sp>
      <p:pic>
        <p:nvPicPr>
          <p:cNvPr id="5" name="Grafik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53989" y="1080730"/>
            <a:ext cx="6795211" cy="4512107"/>
          </a:xfrm>
          <a:prstGeom prst="rect">
            <a:avLst/>
          </a:prstGeom>
        </p:spPr>
      </p:pic>
    </p:spTree>
    <p:extLst>
      <p:ext uri="{BB962C8B-B14F-4D97-AF65-F5344CB8AC3E}">
        <p14:creationId xmlns:p14="http://schemas.microsoft.com/office/powerpoint/2010/main" xmlns="" val="2814380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1002535"/>
            <a:ext cx="3932237" cy="779443"/>
          </a:xfrm>
        </p:spPr>
        <p:txBody>
          <a:bodyPr>
            <a:normAutofit/>
          </a:bodyPr>
          <a:lstStyle/>
          <a:p>
            <a:r>
              <a:rPr lang="de-DE" sz="2400" dirty="0" smtClean="0"/>
              <a:t>Weltklimakonferenz:</a:t>
            </a:r>
            <a:br>
              <a:rPr lang="de-DE" sz="2400" dirty="0" smtClean="0"/>
            </a:br>
            <a:r>
              <a:rPr lang="de-DE" sz="2400" dirty="0" smtClean="0"/>
              <a:t> </a:t>
            </a:r>
            <a:r>
              <a:rPr lang="de-DE" sz="2400" dirty="0"/>
              <a:t>Marokko</a:t>
            </a:r>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t>Wer es sich leisten kann, zieht in die großen Städte, wie hier Casablanca an der Atlantik-Küste, größte Stadt Marokkos mit einem der größten  Gebäude der Welt, der Hassan-II-Moschee.</a:t>
            </a:r>
          </a:p>
          <a:p>
            <a:endParaRPr lang="de-DE" dirty="0"/>
          </a:p>
          <a:p>
            <a:r>
              <a:rPr lang="de-DE" sz="1200" i="1" dirty="0" smtClean="0"/>
              <a:t>Foto: </a:t>
            </a:r>
            <a:r>
              <a:rPr lang="de-DE" sz="1200" i="1" dirty="0" err="1" smtClean="0"/>
              <a:t>Shutterstock</a:t>
            </a:r>
            <a:r>
              <a:rPr lang="de-DE" sz="1200" i="1" dirty="0" smtClean="0"/>
              <a:t> / Marianna </a:t>
            </a:r>
            <a:r>
              <a:rPr lang="de-DE" sz="1200" i="1" dirty="0" err="1" smtClean="0"/>
              <a:t>Ianovska</a:t>
            </a:r>
            <a:endParaRPr lang="de-DE" sz="1200" i="1" dirty="0"/>
          </a:p>
        </p:txBody>
      </p:sp>
      <p:pic>
        <p:nvPicPr>
          <p:cNvPr id="5" name="Grafik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83187" y="987418"/>
            <a:ext cx="6499281" cy="4298412"/>
          </a:xfrm>
          <a:prstGeom prst="rect">
            <a:avLst/>
          </a:prstGeom>
        </p:spPr>
      </p:pic>
    </p:spTree>
    <p:extLst>
      <p:ext uri="{BB962C8B-B14F-4D97-AF65-F5344CB8AC3E}">
        <p14:creationId xmlns:p14="http://schemas.microsoft.com/office/powerpoint/2010/main" xmlns="" val="1369180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1822" y="881349"/>
            <a:ext cx="3932237" cy="757409"/>
          </a:xfrm>
        </p:spPr>
        <p:txBody>
          <a:bodyPr/>
          <a:lstStyle/>
          <a:p>
            <a:r>
              <a:rPr lang="de-DE" sz="2400" dirty="0" smtClean="0"/>
              <a:t>Weltklimakonferenz:</a:t>
            </a:r>
            <a:br>
              <a:rPr lang="de-DE" sz="2400" dirty="0" smtClean="0"/>
            </a:br>
            <a:r>
              <a:rPr lang="de-DE" sz="2400" dirty="0" smtClean="0"/>
              <a:t>Marokko</a:t>
            </a:r>
            <a:endParaRPr lang="de-DE" sz="2400" dirty="0"/>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t>Fruchtbare und landwirtschaftlich gut nutzbare Flächen am Rande des Atlasgebirges.</a:t>
            </a:r>
          </a:p>
          <a:p>
            <a:endParaRPr lang="de-DE" dirty="0"/>
          </a:p>
          <a:p>
            <a:r>
              <a:rPr lang="de-DE" sz="1200" i="1" dirty="0" smtClean="0"/>
              <a:t>Foto: </a:t>
            </a:r>
            <a:r>
              <a:rPr lang="de-DE" sz="1200" i="1" dirty="0" err="1" smtClean="0"/>
              <a:t>Shutterstock</a:t>
            </a:r>
            <a:r>
              <a:rPr lang="de-DE" sz="1200" i="1" dirty="0" smtClean="0"/>
              <a:t> / Henk </a:t>
            </a:r>
            <a:r>
              <a:rPr lang="de-DE" sz="1200" i="1" dirty="0" err="1" smtClean="0"/>
              <a:t>Vrieselaar</a:t>
            </a:r>
            <a:endParaRPr lang="de-DE" sz="1200" i="1" dirty="0"/>
          </a:p>
        </p:txBody>
      </p:sp>
      <p:pic>
        <p:nvPicPr>
          <p:cNvPr id="5" name="Grafik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72002" y="988040"/>
            <a:ext cx="6650614" cy="4423136"/>
          </a:xfrm>
          <a:prstGeom prst="rect">
            <a:avLst/>
          </a:prstGeom>
        </p:spPr>
      </p:pic>
    </p:spTree>
    <p:extLst>
      <p:ext uri="{BB962C8B-B14F-4D97-AF65-F5344CB8AC3E}">
        <p14:creationId xmlns:p14="http://schemas.microsoft.com/office/powerpoint/2010/main" xmlns="" val="1624685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969483"/>
            <a:ext cx="3932237" cy="779443"/>
          </a:xfrm>
        </p:spPr>
        <p:txBody>
          <a:bodyPr>
            <a:normAutofit/>
          </a:bodyPr>
          <a:lstStyle/>
          <a:p>
            <a:r>
              <a:rPr lang="de-DE" sz="2400" dirty="0" smtClean="0"/>
              <a:t>Weltklimakonferenz:</a:t>
            </a:r>
            <a:br>
              <a:rPr lang="de-DE" sz="2400" dirty="0" smtClean="0"/>
            </a:br>
            <a:r>
              <a:rPr lang="de-DE" sz="2400" dirty="0" smtClean="0"/>
              <a:t>Marokko</a:t>
            </a:r>
            <a:endParaRPr lang="de-DE" sz="2400" dirty="0"/>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t>Oasen – erstaunlich grüne Inseln dank kluger Bewässerungssysteme umgeben von Wüste, schon seit Jahrhunderten.</a:t>
            </a:r>
          </a:p>
          <a:p>
            <a:endParaRPr lang="de-DE" dirty="0"/>
          </a:p>
          <a:p>
            <a:r>
              <a:rPr lang="de-DE" sz="1200" i="1" dirty="0" smtClean="0"/>
              <a:t>Foto: </a:t>
            </a:r>
            <a:r>
              <a:rPr lang="de-DE" sz="1200" i="1" dirty="0" err="1" smtClean="0"/>
              <a:t>Shutterstock</a:t>
            </a:r>
            <a:r>
              <a:rPr lang="de-DE" sz="1200" i="1" dirty="0" smtClean="0"/>
              <a:t> / </a:t>
            </a:r>
            <a:r>
              <a:rPr lang="de-DE" sz="1200" i="1" dirty="0" err="1" smtClean="0"/>
              <a:t>Ivoha</a:t>
            </a:r>
            <a:r>
              <a:rPr lang="de-DE" sz="1200" i="1" dirty="0" smtClean="0"/>
              <a:t> </a:t>
            </a:r>
            <a:endParaRPr lang="de-DE" sz="1200" i="1" dirty="0"/>
          </a:p>
        </p:txBody>
      </p:sp>
      <p:pic>
        <p:nvPicPr>
          <p:cNvPr id="5" name="Grafik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00297" y="987410"/>
            <a:ext cx="6640007" cy="4433743"/>
          </a:xfrm>
          <a:prstGeom prst="rect">
            <a:avLst/>
          </a:prstGeom>
        </p:spPr>
      </p:pic>
    </p:spTree>
    <p:extLst>
      <p:ext uri="{BB962C8B-B14F-4D97-AF65-F5344CB8AC3E}">
        <p14:creationId xmlns:p14="http://schemas.microsoft.com/office/powerpoint/2010/main" xmlns="" val="2306479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925415"/>
            <a:ext cx="3932237" cy="845545"/>
          </a:xfrm>
        </p:spPr>
        <p:txBody>
          <a:bodyPr>
            <a:normAutofit/>
          </a:bodyPr>
          <a:lstStyle/>
          <a:p>
            <a:r>
              <a:rPr lang="de-DE" sz="2400" dirty="0" smtClean="0"/>
              <a:t>Weltklimakonferenz:</a:t>
            </a:r>
            <a:br>
              <a:rPr lang="de-DE" sz="2400" dirty="0" smtClean="0"/>
            </a:br>
            <a:r>
              <a:rPr lang="de-DE" sz="2400" dirty="0" smtClean="0"/>
              <a:t> </a:t>
            </a:r>
            <a:r>
              <a:rPr lang="de-DE" sz="2400" dirty="0"/>
              <a:t>Marokko</a:t>
            </a:r>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t>Öl- und Gasspeicher in der Raffinerie in </a:t>
            </a:r>
            <a:r>
              <a:rPr lang="de-DE" dirty="0" err="1" smtClean="0"/>
              <a:t>Oualidia</a:t>
            </a:r>
            <a:r>
              <a:rPr lang="de-DE" dirty="0"/>
              <a:t>:</a:t>
            </a:r>
            <a:r>
              <a:rPr lang="de-DE" dirty="0" smtClean="0"/>
              <a:t> Marokko verfügt anders als andere nordafrikanische Staaten über keine eigenen Öl-Quellen. Öl und Gas kosten viel und müssen importiert werden.</a:t>
            </a:r>
          </a:p>
          <a:p>
            <a:r>
              <a:rPr lang="de-DE" sz="1200" i="1" dirty="0" smtClean="0"/>
              <a:t>Foto: </a:t>
            </a:r>
            <a:r>
              <a:rPr lang="de-DE" sz="1200" i="1" dirty="0" err="1" smtClean="0"/>
              <a:t>Shutterstock</a:t>
            </a:r>
            <a:r>
              <a:rPr lang="de-DE" sz="1200" i="1" dirty="0" smtClean="0"/>
              <a:t> / Ruslan </a:t>
            </a:r>
            <a:r>
              <a:rPr lang="de-DE" sz="1200" i="1" dirty="0" err="1" smtClean="0"/>
              <a:t>Kalnitsky</a:t>
            </a:r>
            <a:endParaRPr lang="de-DE" sz="1200" i="1" dirty="0"/>
          </a:p>
        </p:txBody>
      </p:sp>
      <p:pic>
        <p:nvPicPr>
          <p:cNvPr id="5" name="Grafik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949508" y="1082675"/>
            <a:ext cx="5715000" cy="3810000"/>
          </a:xfrm>
          <a:prstGeom prst="rect">
            <a:avLst/>
          </a:prstGeom>
        </p:spPr>
      </p:pic>
    </p:spTree>
    <p:extLst>
      <p:ext uri="{BB962C8B-B14F-4D97-AF65-F5344CB8AC3E}">
        <p14:creationId xmlns:p14="http://schemas.microsoft.com/office/powerpoint/2010/main" xmlns="" val="3841395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6737" y="826264"/>
            <a:ext cx="3932237" cy="757410"/>
          </a:xfrm>
        </p:spPr>
        <p:txBody>
          <a:bodyPr>
            <a:normAutofit/>
          </a:bodyPr>
          <a:lstStyle/>
          <a:p>
            <a:r>
              <a:rPr lang="de-DE" sz="2400" dirty="0" smtClean="0"/>
              <a:t>Weltklimakonferenz:</a:t>
            </a:r>
            <a:br>
              <a:rPr lang="de-DE" sz="2400" dirty="0" smtClean="0"/>
            </a:br>
            <a:r>
              <a:rPr lang="de-DE" sz="2400" dirty="0" smtClean="0"/>
              <a:t>Marokko</a:t>
            </a:r>
            <a:endParaRPr lang="de-DE" sz="2400" dirty="0"/>
          </a:p>
        </p:txBody>
      </p:sp>
      <p:sp>
        <p:nvSpPr>
          <p:cNvPr id="4" name="Textplatzhalter 3"/>
          <p:cNvSpPr>
            <a:spLocks noGrp="1"/>
          </p:cNvSpPr>
          <p:nvPr>
            <p:ph type="body" sz="half" idx="2"/>
          </p:nvPr>
        </p:nvSpPr>
        <p:spPr/>
        <p:txBody>
          <a:bodyPr>
            <a:normAutofit fontScale="85000" lnSpcReduction="20000"/>
          </a:bodyPr>
          <a:lstStyle/>
          <a:p>
            <a:r>
              <a:rPr lang="de-DE" sz="1800" dirty="0" smtClean="0"/>
              <a:t>Von </a:t>
            </a:r>
            <a:r>
              <a:rPr lang="de-DE" sz="1900" dirty="0" smtClean="0">
                <a:latin typeface="+mj-lt"/>
              </a:rPr>
              <a:t>diesen Importen möchte sich das marokkanische Königreich in ganz großem Stil unabhängig machen.</a:t>
            </a:r>
          </a:p>
          <a:p>
            <a:r>
              <a:rPr lang="de-DE" sz="1900" dirty="0" smtClean="0">
                <a:latin typeface="+mj-lt"/>
              </a:rPr>
              <a:t>Beeindruckende Bilder und weitere Infos hier:</a:t>
            </a:r>
          </a:p>
          <a:p>
            <a:r>
              <a:rPr lang="de-DE" sz="1900" dirty="0" smtClean="0">
                <a:latin typeface="+mj-lt"/>
                <a:hlinkClick r:id="rId2"/>
              </a:rPr>
              <a:t>https://i.pinimg.com/originals/0c/63/a1/0c63a16531740923f8203ffd16b3ce80.jpg</a:t>
            </a:r>
            <a:endParaRPr lang="de-DE" sz="1900" dirty="0" smtClean="0">
              <a:latin typeface="+mj-lt"/>
            </a:endParaRPr>
          </a:p>
          <a:p>
            <a:r>
              <a:rPr lang="de-DE" sz="1900" dirty="0" smtClean="0">
                <a:latin typeface="+mj-lt"/>
                <a:hlinkClick r:id="rId3"/>
              </a:rPr>
              <a:t>https://larache-ville.blogspot.com/2020/10/station-noor-ouarzazate.html</a:t>
            </a:r>
            <a:endParaRPr lang="de-DE" sz="1900" dirty="0" smtClean="0">
              <a:latin typeface="+mj-lt"/>
            </a:endParaRPr>
          </a:p>
          <a:p>
            <a:r>
              <a:rPr lang="de-DE" sz="1900" dirty="0" smtClean="0">
                <a:latin typeface="+mj-lt"/>
              </a:rPr>
              <a:t>Bei diesen Großprojekten kooperiert Marokko mit deutschen Unternehmen, die an „grünem“ Wasserstoff interessiert sind, der hier  günstig mit nachhaltiger Solarenergie gewonnen werden kann.</a:t>
            </a:r>
          </a:p>
          <a:p>
            <a:r>
              <a:rPr lang="de-DE" sz="1900" i="1" dirty="0">
                <a:latin typeface="+mj-lt"/>
              </a:rPr>
              <a:t>(</a:t>
            </a:r>
            <a:r>
              <a:rPr lang="de-DE" sz="1900" i="1" dirty="0" smtClean="0">
                <a:latin typeface="+mj-lt"/>
              </a:rPr>
              <a:t>Wir hätten euch diese Bilder gern direkt hier gezeigt, konnten aber die Inhaber die Bildrechte nicht ausfindig machen.)</a:t>
            </a:r>
          </a:p>
          <a:p>
            <a:endParaRPr lang="de-DE" dirty="0" smtClean="0"/>
          </a:p>
          <a:p>
            <a:endParaRPr lang="de-DE" dirty="0"/>
          </a:p>
        </p:txBody>
      </p:sp>
    </p:spTree>
    <p:extLst>
      <p:ext uri="{BB962C8B-B14F-4D97-AF65-F5344CB8AC3E}">
        <p14:creationId xmlns:p14="http://schemas.microsoft.com/office/powerpoint/2010/main" xmlns="" val="3796225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0805" y="958467"/>
            <a:ext cx="3932237" cy="834528"/>
          </a:xfrm>
        </p:spPr>
        <p:txBody>
          <a:bodyPr>
            <a:normAutofit/>
          </a:bodyPr>
          <a:lstStyle/>
          <a:p>
            <a:r>
              <a:rPr lang="de-DE" sz="2400" dirty="0" smtClean="0"/>
              <a:t>Weltklimakonferenz:</a:t>
            </a:r>
            <a:br>
              <a:rPr lang="de-DE" sz="2400" dirty="0" smtClean="0"/>
            </a:br>
            <a:r>
              <a:rPr lang="de-DE" sz="2400" dirty="0" smtClean="0"/>
              <a:t> </a:t>
            </a:r>
            <a:r>
              <a:rPr lang="de-DE" sz="2400" dirty="0"/>
              <a:t>Marokko</a:t>
            </a:r>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t>Die Kraft der Sonne hilft, kostbares Wasser aus Brunnen zu pumpen, die immer tiefer gebohrt oder gegraben werden müssen, denn den Grundwasserbeständen wurden schon viel Wasser entnommen, das in immer größeren Mengen in den Städten und der Industrie benötigt wird.</a:t>
            </a:r>
          </a:p>
          <a:p>
            <a:endParaRPr lang="de-DE" dirty="0"/>
          </a:p>
          <a:p>
            <a:r>
              <a:rPr lang="de-DE" sz="1200" i="1" dirty="0" smtClean="0"/>
              <a:t>Foto: </a:t>
            </a:r>
            <a:r>
              <a:rPr lang="de-DE" sz="1200" i="1" dirty="0" err="1" smtClean="0"/>
              <a:t>Shutterstock</a:t>
            </a:r>
            <a:r>
              <a:rPr lang="de-DE" sz="1200" i="1" dirty="0" smtClean="0"/>
              <a:t> / anas200tech</a:t>
            </a:r>
            <a:endParaRPr lang="de-DE" sz="1200" i="1" dirty="0"/>
          </a:p>
        </p:txBody>
      </p:sp>
      <p:pic>
        <p:nvPicPr>
          <p:cNvPr id="5" name="Grafik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58046" y="987410"/>
            <a:ext cx="6631503" cy="4421002"/>
          </a:xfrm>
          <a:prstGeom prst="rect">
            <a:avLst/>
          </a:prstGeom>
        </p:spPr>
      </p:pic>
    </p:spTree>
    <p:extLst>
      <p:ext uri="{BB962C8B-B14F-4D97-AF65-F5344CB8AC3E}">
        <p14:creationId xmlns:p14="http://schemas.microsoft.com/office/powerpoint/2010/main" xmlns="" val="567132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1821" y="705079"/>
            <a:ext cx="3932237" cy="823511"/>
          </a:xfrm>
        </p:spPr>
        <p:txBody>
          <a:bodyPr>
            <a:normAutofit/>
          </a:bodyPr>
          <a:lstStyle/>
          <a:p>
            <a:r>
              <a:rPr lang="de-DE" sz="2400" dirty="0" smtClean="0"/>
              <a:t>Weltklimakonferenz:</a:t>
            </a:r>
            <a:br>
              <a:rPr lang="de-DE" sz="2400" dirty="0" smtClean="0"/>
            </a:br>
            <a:r>
              <a:rPr lang="de-DE" sz="2400" dirty="0" smtClean="0"/>
              <a:t> </a:t>
            </a:r>
            <a:r>
              <a:rPr lang="de-DE" sz="2400" dirty="0"/>
              <a:t>Marokko</a:t>
            </a:r>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latin typeface="+mj-lt"/>
              </a:rPr>
              <a:t>Marrakesch - Solarthermie liefert den Bewohnern dieser Häuser klimafreundlich warmes Wasser.</a:t>
            </a:r>
          </a:p>
          <a:p>
            <a:endParaRPr lang="de-DE" dirty="0"/>
          </a:p>
          <a:p>
            <a:r>
              <a:rPr lang="de-DE" sz="1200" i="1" dirty="0" smtClean="0"/>
              <a:t>Foto: </a:t>
            </a:r>
            <a:r>
              <a:rPr lang="de-DE" sz="1200" i="1" dirty="0" err="1" smtClean="0"/>
              <a:t>Shutterstock</a:t>
            </a:r>
            <a:r>
              <a:rPr lang="de-DE" sz="1200" i="1" dirty="0" smtClean="0"/>
              <a:t> / KMW </a:t>
            </a:r>
            <a:r>
              <a:rPr lang="de-DE" sz="1200" i="1" dirty="0" err="1" smtClean="0"/>
              <a:t>Photography</a:t>
            </a:r>
            <a:endParaRPr lang="de-DE" sz="1200" i="1" dirty="0"/>
          </a:p>
        </p:txBody>
      </p:sp>
      <p:pic>
        <p:nvPicPr>
          <p:cNvPr id="5" name="Grafik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83188" y="676387"/>
            <a:ext cx="3810000" cy="5705885"/>
          </a:xfrm>
          <a:prstGeom prst="rect">
            <a:avLst/>
          </a:prstGeom>
        </p:spPr>
      </p:pic>
    </p:spTree>
    <p:extLst>
      <p:ext uri="{BB962C8B-B14F-4D97-AF65-F5344CB8AC3E}">
        <p14:creationId xmlns:p14="http://schemas.microsoft.com/office/powerpoint/2010/main" xmlns="" val="4035732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383</Words>
  <Application>Microsoft Office PowerPoint</Application>
  <PresentationFormat>Benutzerdefiniert</PresentationFormat>
  <Paragraphs>53</Paragraphs>
  <Slides>12</Slides>
  <Notes>1</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Office Theme</vt:lpstr>
      <vt:lpstr> Kooperation KLIMABOOT Weltklimakonferenz  Marokko     </vt:lpstr>
      <vt:lpstr>Weltklimakonferenz:  Marokko</vt:lpstr>
      <vt:lpstr>Weltklimakonferenz:  Marokko</vt:lpstr>
      <vt:lpstr>Weltklimakonferenz: Marokko</vt:lpstr>
      <vt:lpstr>Weltklimakonferenz: Marokko</vt:lpstr>
      <vt:lpstr>Weltklimakonferenz:  Marokko</vt:lpstr>
      <vt:lpstr>Weltklimakonferenz: Marokko</vt:lpstr>
      <vt:lpstr>Weltklimakonferenz:  Marokko</vt:lpstr>
      <vt:lpstr>Weltklimakonferenz:  Marokko</vt:lpstr>
      <vt:lpstr>Weltklimakonferenz:  Marokko</vt:lpstr>
      <vt:lpstr>Weltklimakonferenz:  Marokko</vt:lpstr>
      <vt:lpstr>Fazit: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Dawin, Wolfram</dc:creator>
  <cp:lastModifiedBy>Beate</cp:lastModifiedBy>
  <cp:revision>14</cp:revision>
  <dcterms:created xsi:type="dcterms:W3CDTF">2021-09-28T07:31:44Z</dcterms:created>
  <dcterms:modified xsi:type="dcterms:W3CDTF">2022-02-18T13:44:50Z</dcterms:modified>
</cp:coreProperties>
</file>