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Default Extension="svg" ContentType="image/svg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8.xml" ContentType="application/vnd.ms-office.chartstyle+xml"/>
  <Override PartName="/ppt/charts/style7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charts/style6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7" r:id="rId2"/>
    <p:sldId id="278" r:id="rId3"/>
    <p:sldId id="279" r:id="rId4"/>
    <p:sldId id="282" r:id="rId5"/>
    <p:sldId id="283" r:id="rId6"/>
    <p:sldId id="284" r:id="rId7"/>
    <p:sldId id="280" r:id="rId8"/>
    <p:sldId id="281" r:id="rId9"/>
    <p:sldId id="293" r:id="rId10"/>
    <p:sldId id="286" r:id="rId11"/>
    <p:sldId id="295" r:id="rId12"/>
    <p:sldId id="294" r:id="rId13"/>
    <p:sldId id="28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-Arbeitsblat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-Arbeitsblat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-Arbeitsblat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Office_Excel-Arbeitsblat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-Arbeitsblat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Office_Excel-Arbeitsblat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-Arbeitsblatt7.xlsx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-Arbeitsblatt8.xlsx"/><Relationship Id="rId4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600" b="1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sz="2600" b="1" dirty="0"/>
              <a:t>Treibhausgasemissionen pro Kopf 2015</a:t>
            </a:r>
          </a:p>
        </c:rich>
      </c:tx>
      <c:layout>
        <c:manualLayout>
          <c:xMode val="edge"/>
          <c:yMode val="edge"/>
          <c:x val="0.31007267549725548"/>
          <c:y val="0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cene3d>
          <a:camera prst="orthographicFront"/>
          <a:lightRig rig="threePt" dir="t"/>
        </a:scene3d>
        <a:sp3d prstMaterial="clear"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909981361025599E-2"/>
          <c:y val="2.132079833835018E-2"/>
          <c:w val="0.88013446688729124"/>
          <c:h val="0.8277656205976186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Tabelle1!$B$2</c:f>
              <c:numCache>
                <c:formatCode>General</c:formatCode>
                <c:ptCount val="1"/>
                <c:pt idx="0">
                  <c:v>1.51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E9-43D9-AFAC-8BBE3A38AFF3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Tabelle1!$C$2</c:f>
              <c:numCache>
                <c:formatCode>General</c:formatCode>
                <c:ptCount val="1"/>
                <c:pt idx="0">
                  <c:v>5.9700000000000024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E9-43D9-AFAC-8BBE3A38AFF3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Tabelle1!$D$2</c:f>
              <c:numCache>
                <c:formatCode>General</c:formatCode>
                <c:ptCount val="1"/>
                <c:pt idx="0">
                  <c:v>9.5300000000000011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E9-43D9-AFAC-8BBE3A38AFF3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Tabelle1!$E$2</c:f>
              <c:numCache>
                <c:formatCode>General</c:formatCode>
                <c:ptCount val="1"/>
                <c:pt idx="0">
                  <c:v>11.44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FE9-43D9-AFAC-8BBE3A38AFF3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Tabelle1!$F$2</c:f>
              <c:numCache>
                <c:formatCode>General</c:formatCode>
                <c:ptCount val="1"/>
                <c:pt idx="0">
                  <c:v>2.56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FE9-43D9-AFAC-8BBE3A38AFF3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Tabelle1!$G$2</c:f>
              <c:numCache>
                <c:formatCode>General</c:formatCode>
                <c:ptCount val="1"/>
                <c:pt idx="0">
                  <c:v>2.42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FE9-43D9-AFAC-8BBE3A38AFF3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Tabelle1!$H$2</c:f>
              <c:numCache>
                <c:formatCode>General</c:formatCode>
                <c:ptCount val="1"/>
                <c:pt idx="0">
                  <c:v>2.4499999999999997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FE9-43D9-AFAC-8BBE3A38AFF3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Tabelle1!$I$2</c:f>
              <c:numCache>
                <c:formatCode>General</c:formatCode>
                <c:ptCount val="1"/>
                <c:pt idx="0">
                  <c:v>20.079999999999988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FE9-43D9-AFAC-8BBE3A38AFF3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 2015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Tabelle1!$J$2</c:f>
              <c:numCache>
                <c:formatCode>General</c:formatCode>
                <c:ptCount val="1"/>
                <c:pt idx="0">
                  <c:v>6.73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FE9-43D9-AFAC-8BBE3A38AFF3}"/>
            </c:ext>
          </c:extLst>
        </c:ser>
        <c:ser>
          <c:idx val="9"/>
          <c:order val="9"/>
          <c:tx>
            <c:strRef>
              <c:f>Tabelle1!$K$1</c:f>
              <c:strCache>
                <c:ptCount val="1"/>
                <c:pt idx="0">
                  <c:v>1,5°Ziel 2030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Tabelle1!$K$2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FE9-43D9-AFAC-8BBE3A38AFF3}"/>
            </c:ext>
          </c:extLst>
        </c:ser>
        <c:ser>
          <c:idx val="10"/>
          <c:order val="10"/>
          <c:tx>
            <c:strRef>
              <c:f>Tabelle1!$L$1</c:f>
              <c:strCache>
                <c:ptCount val="1"/>
                <c:pt idx="0">
                  <c:v>1,5°Ziel 2040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Tabelle1!$L$2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FE9-43D9-AFAC-8BBE3A38AFF3}"/>
            </c:ext>
          </c:extLst>
        </c:ser>
        <c:ser>
          <c:idx val="11"/>
          <c:order val="11"/>
          <c:tx>
            <c:strRef>
              <c:f>Tabelle1!$M$1</c:f>
              <c:strCache>
                <c:ptCount val="1"/>
                <c:pt idx="0">
                  <c:v>1,5°Ziel 2050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CO2 in t pro Kopf</c:v>
                </c:pt>
              </c:strCache>
            </c:strRef>
          </c:cat>
          <c:val>
            <c:numRef>
              <c:f>Tabelle1!$M$2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FE9-43D9-AFAC-8BBE3A38AFF3}"/>
            </c:ext>
          </c:extLst>
        </c:ser>
        <c:dLbls>
          <c:showVal val="1"/>
        </c:dLbls>
        <c:gapWidth val="377"/>
        <c:gapDepth val="369"/>
        <c:shape val="box"/>
        <c:axId val="144279424"/>
        <c:axId val="144280960"/>
        <c:axId val="144271104"/>
      </c:bar3DChart>
      <c:catAx>
        <c:axId val="144279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280960"/>
        <c:crosses val="autoZero"/>
        <c:auto val="1"/>
        <c:lblAlgn val="ctr"/>
        <c:lblOffset val="100"/>
      </c:catAx>
      <c:valAx>
        <c:axId val="144280960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279424"/>
        <c:crosses val="autoZero"/>
        <c:crossBetween val="between"/>
      </c:valAx>
      <c:serAx>
        <c:axId val="14427110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4280960"/>
        <c:crosses val="autoZero"/>
      </c:ser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de-DE" dirty="0"/>
              <a:t>Anteil der Weltbevölkerung und CO</a:t>
            </a:r>
            <a:r>
              <a:rPr lang="de-DE" baseline="-25000" dirty="0"/>
              <a:t>2</a:t>
            </a:r>
            <a:r>
              <a:rPr lang="de-DE" dirty="0"/>
              <a:t>-Emissionen im Vergleich (2020)</a:t>
            </a:r>
          </a:p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ln>
          <a:noFill/>
        </a:ln>
        <a:effectLst>
          <a:outerShdw blurRad="50800" dist="50800" dir="5400000" algn="ctr" rotWithShape="0">
            <a:schemeClr val="tx1"/>
          </a:outerShdw>
        </a:effectLst>
        <a:scene3d>
          <a:camera prst="orthographicFront"/>
          <a:lightRig rig="threePt" dir="t"/>
        </a:scene3d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Tuvalu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Tabelle1!$B$2:$B$3</c:f>
              <c:numCache>
                <c:formatCode>0.0%</c:formatCode>
                <c:ptCount val="2"/>
                <c:pt idx="0">
                  <c:v>1.0000000000000025E-4</c:v>
                </c:pt>
                <c:pt idx="1">
                  <c:v>1.0000000000000025E-4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2A-48E5-BE21-DD301680DBCF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Tabelle1!$C$2:$C$3</c:f>
              <c:numCache>
                <c:formatCode>0.0%</c:formatCode>
                <c:ptCount val="2"/>
                <c:pt idx="0">
                  <c:v>5.0000000000000088E-3</c:v>
                </c:pt>
                <c:pt idx="1">
                  <c:v>1.7000000000000029E-3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F2A-48E5-BE21-DD301680DBCF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Tabelle1!$D$2:$D$3</c:f>
              <c:numCache>
                <c:formatCode>0.0%</c:formatCode>
                <c:ptCount val="2"/>
                <c:pt idx="0">
                  <c:v>1.0000000000000005E-2</c:v>
                </c:pt>
                <c:pt idx="1">
                  <c:v>1.9000000000000034E-2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F2A-48E5-BE21-DD301680DBCF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Tabelle1!$E$2:$E$3</c:f>
              <c:numCache>
                <c:formatCode>0.0%</c:formatCode>
                <c:ptCount val="2"/>
                <c:pt idx="0">
                  <c:v>1.4E-2</c:v>
                </c:pt>
                <c:pt idx="1">
                  <c:v>3.0000000000000048E-3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F2A-48E5-BE21-DD301680DBCF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 Brasilien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Tabelle1!$F$2:$F$3</c:f>
              <c:numCache>
                <c:formatCode>0.0%</c:formatCode>
                <c:ptCount val="2"/>
                <c:pt idx="0">
                  <c:v>2.8000000000000001E-2</c:v>
                </c:pt>
                <c:pt idx="1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F2A-48E5-BE21-DD301680DBCF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5.5343280423703952E-3"/>
                  <c:y val="2.85193209002094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F2A-48E5-BE21-DD301680D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Tabelle1!$G$2:$G$3</c:f>
              <c:numCache>
                <c:formatCode>0.0%</c:formatCode>
                <c:ptCount val="2"/>
                <c:pt idx="0">
                  <c:v>4.3000000000000003E-2</c:v>
                </c:pt>
                <c:pt idx="1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F2A-48E5-BE21-DD301680DBCF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dLbl>
              <c:idx val="1"/>
              <c:layout>
                <c:manualLayout>
                  <c:x val="1.2175521693214973E-2"/>
                  <c:y val="3.329272451823727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2A-48E5-BE21-DD301680DB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Tabelle1!$H$2:$H$3</c:f>
              <c:numCache>
                <c:formatCode>0.0%</c:formatCode>
                <c:ptCount val="2"/>
                <c:pt idx="0">
                  <c:v>0.17300000000000001</c:v>
                </c:pt>
                <c:pt idx="1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F2A-48E5-BE21-DD301680DBCF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VR China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Tabelle1!$A$2:$A$3</c:f>
              <c:strCache>
                <c:ptCount val="2"/>
                <c:pt idx="0">
                  <c:v>% der Weltbevölkerung (1)</c:v>
                </c:pt>
                <c:pt idx="1">
                  <c:v>% der CO2-Emissionen (2)</c:v>
                </c:pt>
              </c:strCache>
            </c:strRef>
          </c:cat>
          <c:val>
            <c:numRef>
              <c:f>Tabelle1!$I$2:$I$3</c:f>
              <c:numCache>
                <c:formatCode>0.0%</c:formatCode>
                <c:ptCount val="2"/>
                <c:pt idx="0">
                  <c:v>0.18200000000000024</c:v>
                </c:pt>
                <c:pt idx="1">
                  <c:v>0.26600000000000001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2A-48E5-BE21-DD301680DBCF}"/>
            </c:ext>
          </c:extLst>
        </c:ser>
        <c:dLbls>
          <c:showVal val="1"/>
        </c:dLbls>
        <c:shape val="box"/>
        <c:axId val="154583424"/>
        <c:axId val="154584960"/>
        <c:axId val="154086464"/>
      </c:bar3DChart>
      <c:catAx>
        <c:axId val="154583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84960"/>
        <c:crosses val="autoZero"/>
        <c:auto val="1"/>
        <c:lblAlgn val="ctr"/>
        <c:lblOffset val="100"/>
      </c:catAx>
      <c:valAx>
        <c:axId val="154584960"/>
        <c:scaling>
          <c:orientation val="minMax"/>
        </c:scaling>
        <c:axPos val="l"/>
        <c:majorGridlines>
          <c:spPr>
            <a:ln w="44450" cap="flat" cmpd="sng" algn="ctr">
              <a:solidFill>
                <a:schemeClr val="tx1">
                  <a:lumMod val="95000"/>
                  <a:lumOff val="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83424"/>
        <c:crosses val="autoZero"/>
        <c:crossBetween val="between"/>
      </c:valAx>
      <c:serAx>
        <c:axId val="1540864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584960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Kaufkraftbereinigtes Bruttoinlandsprodukt in $ pro Kopf</a:t>
            </a: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2724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15337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16709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56226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6977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8148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4458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65254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2.7495294993934806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E5-4C00-B899-D5D609ACF6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BIP in US-$ pro Person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17673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54764800"/>
        <c:axId val="154766336"/>
        <c:axId val="154747776"/>
      </c:bar3DChart>
      <c:catAx>
        <c:axId val="1547648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766336"/>
        <c:crosses val="autoZero"/>
        <c:auto val="1"/>
        <c:lblAlgn val="ctr"/>
        <c:lblOffset val="100"/>
      </c:catAx>
      <c:valAx>
        <c:axId val="154766336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764800"/>
        <c:crosses val="autoZero"/>
        <c:crossBetween val="between"/>
      </c:valAx>
      <c:serAx>
        <c:axId val="1547477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766336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aseline="0" dirty="0"/>
              <a:t>Stromverbrauch in Kilowattstunden pro Person in 2015</a:t>
            </a: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94650252721462E-2"/>
          <c:y val="0.10541040628322211"/>
          <c:w val="0.8736205106240752"/>
          <c:h val="0.7183549996159897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2365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897-AAB4-2ED15BEC5863}"/>
              </c:ext>
            </c:extLst>
          </c:dPt>
          <c:dLbls>
            <c:dLbl>
              <c:idx val="0"/>
              <c:layout>
                <c:manualLayout>
                  <c:x val="1.0310735622725501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4247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6420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6.8738237484837423E-3"/>
                  <c:y val="-2.13900645003086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755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11758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747647496967472E-2"/>
                  <c:y val="-1.28340387001847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Stromverbrauch in KWh / Person 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2625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54869120"/>
        <c:axId val="154887296"/>
        <c:axId val="154823296"/>
      </c:bar3DChart>
      <c:catAx>
        <c:axId val="15486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887296"/>
        <c:crosses val="autoZero"/>
        <c:auto val="1"/>
        <c:lblAlgn val="ctr"/>
        <c:lblOffset val="100"/>
      </c:catAx>
      <c:valAx>
        <c:axId val="154887296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869120"/>
        <c:crosses val="autoZero"/>
        <c:crossBetween val="between"/>
      </c:valAx>
      <c:serAx>
        <c:axId val="1548232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4887296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Smartphones pro</a:t>
            </a:r>
            <a:r>
              <a:rPr lang="de-DE" baseline="0" dirty="0"/>
              <a:t> 100 Einwohner</a:t>
            </a: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94650252721462E-2"/>
          <c:y val="0.10541040628322211"/>
          <c:w val="0.8736205106240752"/>
          <c:h val="0.7183549996159897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897-AAB4-2ED15BEC5863}"/>
              </c:ext>
            </c:extLst>
          </c:dPt>
          <c:dLbls>
            <c:dLbl>
              <c:idx val="0"/>
              <c:layout>
                <c:manualLayout>
                  <c:x val="1.0310735622725501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119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6.8738237484837423E-3"/>
                  <c:y val="-2.13900645003086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129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747647496967472E-2"/>
                  <c:y val="-1.28340387001847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Smartphones / 100 Einwohner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55075328"/>
        <c:axId val="155076864"/>
        <c:axId val="155070912"/>
      </c:bar3DChart>
      <c:catAx>
        <c:axId val="155075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076864"/>
        <c:crosses val="autoZero"/>
        <c:auto val="1"/>
        <c:lblAlgn val="ctr"/>
        <c:lblOffset val="100"/>
      </c:catAx>
      <c:valAx>
        <c:axId val="155076864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075328"/>
        <c:crosses val="autoZero"/>
        <c:crossBetween val="between"/>
      </c:valAx>
      <c:serAx>
        <c:axId val="1550709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076864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PKW pro</a:t>
            </a:r>
            <a:r>
              <a:rPr lang="de-DE" baseline="0" dirty="0"/>
              <a:t> 1000 Einwohner</a:t>
            </a: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897-AAB4-2ED15BEC5863}"/>
              </c:ext>
            </c:extLst>
          </c:dPt>
          <c:dLbls>
            <c:dLbl>
              <c:idx val="0"/>
              <c:layout>
                <c:manualLayout>
                  <c:x val="1.0310735622725501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210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6.8738237484837423E-3"/>
                  <c:y val="-2.13900645003086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816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747647496967472E-2"/>
                  <c:y val="-1.28340387001847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PKW pro 1000 Personen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163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55322240"/>
        <c:axId val="155323776"/>
        <c:axId val="155310272"/>
      </c:bar3DChart>
      <c:catAx>
        <c:axId val="1553222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323776"/>
        <c:crosses val="autoZero"/>
        <c:auto val="1"/>
        <c:lblAlgn val="ctr"/>
        <c:lblOffset val="100"/>
      </c:catAx>
      <c:valAx>
        <c:axId val="155323776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322240"/>
        <c:crosses val="autoZero"/>
        <c:crossBetween val="between"/>
      </c:valAx>
      <c:serAx>
        <c:axId val="15531027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sng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323776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Ernährung</a:t>
            </a:r>
            <a:r>
              <a:rPr lang="de-DE" baseline="0" dirty="0"/>
              <a:t> in kcal </a:t>
            </a:r>
            <a:r>
              <a:rPr lang="de-DE" dirty="0"/>
              <a:t>pro</a:t>
            </a:r>
            <a:r>
              <a:rPr lang="de-DE" baseline="0" dirty="0"/>
              <a:t> Person und Tag</a:t>
            </a: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94650252721462E-2"/>
          <c:y val="0.10541040628322211"/>
          <c:w val="0.8736205106240752"/>
          <c:h val="0.7183549996159897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1880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3060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897-AAB4-2ED15BEC5863}"/>
              </c:ext>
            </c:extLst>
          </c:dPt>
          <c:dLbls>
            <c:dLbl>
              <c:idx val="0"/>
              <c:layout>
                <c:manualLayout>
                  <c:x val="1.0310735622725501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3120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3620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6.8738237484837423E-3"/>
                  <c:y val="-2.13900645003086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2550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3070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1.1456372914139541E-3"/>
                  <c:y val="-3.422410320049260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9-4C47-8942-E6244E1DEF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3800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2.520402041110701E-2"/>
                  <c:y val="-2.13900645003078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Ernährung in kcal / Person/ Tag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2800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55491328"/>
        <c:axId val="155513600"/>
        <c:axId val="155500544"/>
      </c:bar3DChart>
      <c:catAx>
        <c:axId val="1554913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513600"/>
        <c:crosses val="autoZero"/>
        <c:auto val="1"/>
        <c:lblAlgn val="ctr"/>
        <c:lblOffset val="100"/>
      </c:catAx>
      <c:valAx>
        <c:axId val="155513600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491328"/>
        <c:crosses val="autoZero"/>
        <c:crossBetween val="between"/>
      </c:valAx>
      <c:serAx>
        <c:axId val="155500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55513600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Fleischverzehr pro</a:t>
            </a:r>
            <a:r>
              <a:rPr lang="de-DE" baseline="0" dirty="0"/>
              <a:t> Einwohner in Kg in 2018</a:t>
            </a:r>
            <a:endParaRPr lang="de-DE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pattFill prst="lgGrid">
          <a:fgClr>
            <a:schemeClr val="accent1"/>
          </a:fgClr>
          <a:bgClr>
            <a:schemeClr val="bg1"/>
          </a:bgClr>
        </a:pattFill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5594650252721462E-2"/>
          <c:y val="0.10541040628322211"/>
          <c:w val="0.8736205106240752"/>
          <c:h val="0.7183549996159897"/>
        </c:manualLayout>
      </c:layout>
      <c:bar3DChart>
        <c:barDir val="col"/>
        <c:grouping val="standard"/>
        <c:ser>
          <c:idx val="0"/>
          <c:order val="0"/>
          <c:tx>
            <c:strRef>
              <c:f>Tabelle1!$B$1</c:f>
              <c:strCache>
                <c:ptCount val="1"/>
                <c:pt idx="0">
                  <c:v> Äthiopien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Tabelle1!$B$2</c:f>
              <c:numCache>
                <c:formatCode>#,##0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1E5-4C00-B899-D5D609ACF68A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 Brasilien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Tabelle1!$C$2</c:f>
              <c:numCache>
                <c:formatCode>#,##0</c:formatCode>
                <c:ptCount val="1"/>
                <c:pt idx="0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1E5-4C00-B899-D5D609ACF68A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VR China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15-4897-AAB4-2ED15BEC5863}"/>
              </c:ext>
            </c:extLst>
          </c:dPt>
          <c:dLbls>
            <c:dLbl>
              <c:idx val="0"/>
              <c:layout>
                <c:manualLayout>
                  <c:x val="1.0310735622725501E-2"/>
                  <c:y val="-2.139006450030788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Tabelle1!$D$2</c:f>
              <c:numCache>
                <c:formatCode>#,##0</c:formatCode>
                <c:ptCount val="1"/>
                <c:pt idx="0">
                  <c:v>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E5-4C00-B899-D5D609ACF68A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Deutschland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Tabelle1!$E$2</c:f>
              <c:numCache>
                <c:formatCode>#,##0</c:formatCode>
                <c:ptCount val="1"/>
                <c:pt idx="0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1E5-4C00-B899-D5D609ACF68A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Indien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6.8738237484837423E-3"/>
                  <c:y val="-2.1390064500308665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Tabelle1!$F$2</c:f>
              <c:numCache>
                <c:formatCode>#,##0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E5-4C00-B899-D5D609ACF68A}"/>
            </c:ext>
          </c:extLst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Marokko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Tabelle1!$G$2</c:f>
              <c:numCache>
                <c:formatCode>#,##0</c:formatCode>
                <c:ptCount val="1"/>
                <c:pt idx="0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1E5-4C00-B899-D5D609ACF68A}"/>
            </c:ext>
          </c:extLst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Tuvalu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Tabelle1!$H$2</c:f>
              <c:numCache>
                <c:formatCode>#,##0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1E5-4C00-B899-D5D609ACF68A}"/>
            </c:ext>
          </c:extLst>
        </c:ser>
        <c:ser>
          <c:idx val="7"/>
          <c:order val="7"/>
          <c:tx>
            <c:strRef>
              <c:f>Tabelle1!$I$1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Tabelle1!$I$2</c:f>
              <c:numCache>
                <c:formatCode>#,##0</c:formatCode>
                <c:ptCount val="1"/>
                <c:pt idx="0">
                  <c:v>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E5-4C00-B899-D5D609ACF68A}"/>
            </c:ext>
          </c:extLst>
        </c:ser>
        <c:ser>
          <c:idx val="8"/>
          <c:order val="8"/>
          <c:tx>
            <c:strRef>
              <c:f>Tabelle1!$J$1</c:f>
              <c:strCache>
                <c:ptCount val="1"/>
                <c:pt idx="0">
                  <c:v>Weltmittel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3747647496967472E-2"/>
                  <c:y val="-1.28340387001847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897-AAB4-2ED15BEC58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</c:f>
              <c:strCache>
                <c:ptCount val="1"/>
                <c:pt idx="0">
                  <c:v>Fleischverzehr / Einwohner</c:v>
                </c:pt>
              </c:strCache>
            </c:strRef>
          </c:cat>
          <c:val>
            <c:numRef>
              <c:f>Tabelle1!$J$2</c:f>
              <c:numCache>
                <c:formatCode>#,##0</c:formatCode>
                <c:ptCount val="1"/>
                <c:pt idx="0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1E5-4C00-B899-D5D609ACF68A}"/>
            </c:ext>
          </c:extLst>
        </c:ser>
        <c:dLbls>
          <c:showVal val="1"/>
        </c:dLbls>
        <c:shape val="box"/>
        <c:axId val="148462592"/>
        <c:axId val="148480768"/>
        <c:axId val="148428544"/>
      </c:bar3DChart>
      <c:catAx>
        <c:axId val="14846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480768"/>
        <c:crosses val="autoZero"/>
        <c:auto val="1"/>
        <c:lblAlgn val="ctr"/>
        <c:lblOffset val="100"/>
      </c:catAx>
      <c:valAx>
        <c:axId val="148480768"/>
        <c:scaling>
          <c:orientation val="minMax"/>
        </c:scaling>
        <c:axPos val="l"/>
        <c:majorGridlines>
          <c:spPr>
            <a:ln w="6350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462592"/>
        <c:crosses val="autoZero"/>
        <c:crossBetween val="between"/>
      </c:valAx>
      <c:serAx>
        <c:axId val="14842854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cross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sng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48480768"/>
        <c:crosses val="autoZero"/>
      </c:ser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image" Target="../media/image12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0.10681</cdr:y>
    </cdr:from>
    <cdr:to>
      <cdr:x>0.24669</cdr:x>
      <cdr:y>0.43418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="" xmlns:a16="http://schemas.microsoft.com/office/drawing/2014/main" id="{23CB7E57-194B-4F01-B689-BB06614F980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616785"/>
          <a:ext cx="2830432" cy="189037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0.00942</cdr:x>
      <cdr:y>0.46335</cdr:y>
    </cdr:from>
    <cdr:to>
      <cdr:x>0.23436</cdr:x>
      <cdr:y>0.88334</cdr:y>
    </cdr:to>
    <cdr:pic>
      <cdr:nvPicPr>
        <cdr:cNvPr id="5" name="Grafik 4" descr="Smartphone Silhouette">
          <a:extLst xmlns:a="http://schemas.openxmlformats.org/drawingml/2006/main">
            <a:ext uri="{FF2B5EF4-FFF2-40B4-BE49-F238E27FC236}">
              <a16:creationId xmlns="" xmlns:a16="http://schemas.microsoft.com/office/drawing/2014/main" id="{A37EC4AE-753B-4F79-B26E-EC0A71EE7E6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  <a:ext uri="{96DAC541-7B7A-43D3-8B79-37D633B846F1}">
              <asvg:svgBlip xmlns=""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385" y="2751088"/>
          <a:ext cx="2493604" cy="2493603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0.74252</cdr:x>
      <cdr:y>0.10009</cdr:y>
    </cdr:from>
    <cdr:to>
      <cdr:x>0.96497</cdr:x>
      <cdr:y>0.37742</cdr:y>
    </cdr:to>
    <cdr:pic>
      <cdr:nvPicPr>
        <cdr:cNvPr id="2" name="Bildplatzhalter 4">
          <a:extLst xmlns:a="http://schemas.openxmlformats.org/drawingml/2006/main">
            <a:ext uri="{FF2B5EF4-FFF2-40B4-BE49-F238E27FC236}">
              <a16:creationId xmlns="" xmlns:a16="http://schemas.microsoft.com/office/drawing/2014/main" id="{3010FE19-D0BC-4100-9CA2-C9B2E39F1ABE}"/>
            </a:ext>
          </a:extLst>
        </cdr:cNvPr>
        <cdr:cNvPicPr>
          <a:picLocks xmlns:a="http://schemas.openxmlformats.org/drawingml/2006/main" noGrp="1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231256" y="594271"/>
          <a:ext cx="2465970" cy="16466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0.16279</cdr:x>
      <cdr:y>0.05442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="" xmlns:a16="http://schemas.microsoft.com/office/drawing/2014/main" id="{3254DBE4-4F44-41B0-ABA7-8A36A0F2B6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804572" cy="32311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0.75197</cdr:x>
      <cdr:y>0.09213</cdr:y>
    </cdr:from>
    <cdr:to>
      <cdr:x>0.98728</cdr:x>
      <cdr:y>0.38503</cdr:y>
    </cdr:to>
    <cdr:pic>
      <cdr:nvPicPr>
        <cdr:cNvPr id="2" name="Grafik 1">
          <a:extLst xmlns:a="http://schemas.openxmlformats.org/drawingml/2006/main">
            <a:ext uri="{FF2B5EF4-FFF2-40B4-BE49-F238E27FC236}">
              <a16:creationId xmlns="" xmlns:a16="http://schemas.microsoft.com/office/drawing/2014/main" id="{6247D724-D2A5-45D5-AB0E-94D1D021EB8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=""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335988" y="547007"/>
          <a:ext cx="2608537" cy="173904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8CB05-910A-487D-AC7B-782B3B4EF24C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55A4E-D814-4227-B2E1-2219BF040F3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61888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51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521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41070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88485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8782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5724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9756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8144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6093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0668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79885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9B35-B2A1-4D22-8474-6AF630EE9643}" type="datetimeFigureOut">
              <a:rPr lang="de-DE" smtClean="0"/>
              <a:pPr/>
              <a:t>16.02.2022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4C1CA-E3D1-4F2C-90F7-9AA7631EC1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2583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4.jpeg"/><Relationship Id="rId2" Type="http://schemas.openxmlformats.org/officeDocument/2006/relationships/hyperlink" Target="https://de.wikipedia.org/wiki/Liste_der_L%C3%A4nder_nach_Treibhausgas-Emission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in.nd.edu/our-work/country-index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mateactiontracker.org/countries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nderdaten.de/bevoelkerung/einwohner.aspx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www.laenderdaten.info/co2-nach-laendern.php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e.wikipedia.org/wiki/Liste_der_L%C3%A4nder_nach_Bruttoinlandsprodukt_pro_Kopf" TargetMode="External"/><Relationship Id="rId7" Type="http://schemas.openxmlformats.org/officeDocument/2006/relationships/image" Target="../media/image19.sv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ltohnehunger.org/beitrag-lesen/ideenreich-gegen-hunger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son.ch/wissen/die%20welt%20in%20karten/773522112-weltkarte-welches-land-isst-am-meisten-fleisch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food-choice-vs-eating-loca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4541AF3-25A0-4053-86A8-BD5385EA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314" y="6330497"/>
            <a:ext cx="10515600" cy="99332"/>
          </a:xfrm>
        </p:spPr>
        <p:txBody>
          <a:bodyPr>
            <a:normAutofit fontScale="90000"/>
          </a:bodyPr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sz="1200" b="1" dirty="0">
                <a:hlinkClick r:id="rId2"/>
              </a:rPr>
              <a:t>https://de.wikipedia.org/wiki/Liste_der_L%C3%A4nder_nach_Treibhausgas-Emissionen</a:t>
            </a:r>
            <a:endParaRPr lang="de-DE" sz="1200" dirty="0"/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="" xmlns:a16="http://schemas.microsoft.com/office/drawing/2014/main" id="{C94D3237-CEC1-4BAC-8375-0A2B2644B12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3213" y="546432"/>
          <a:ext cx="11292114" cy="603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75978E5-C2A2-4CA9-85A8-9BC9FF77D2FA}"/>
              </a:ext>
            </a:extLst>
          </p:cNvPr>
          <p:cNvSpPr txBox="1"/>
          <p:nvPr/>
        </p:nvSpPr>
        <p:spPr>
          <a:xfrm>
            <a:off x="2012406" y="6429829"/>
            <a:ext cx="302260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C3AA5A91-2B77-4317-9026-972D81ECB7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3" y="3820737"/>
            <a:ext cx="2456963" cy="184168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9D7BDE9A-A1F2-450F-AC78-9805B96433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18" y="546432"/>
            <a:ext cx="2201981" cy="16505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="" xmlns:a16="http://schemas.microsoft.com/office/drawing/2014/main" id="{C4626566-66DE-44FB-936F-0576E92041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017" y="4194432"/>
            <a:ext cx="2201981" cy="1467987"/>
          </a:xfrm>
          <a:prstGeom prst="rect">
            <a:avLst/>
          </a:prstGeom>
        </p:spPr>
      </p:pic>
      <p:pic>
        <p:nvPicPr>
          <p:cNvPr id="9" name="Bildplatzhalter 4">
            <a:extLst>
              <a:ext uri="{FF2B5EF4-FFF2-40B4-BE49-F238E27FC236}">
                <a16:creationId xmlns="" xmlns:a16="http://schemas.microsoft.com/office/drawing/2014/main" id="{9A08307F-2898-415B-8C19-C85A3C37D869}"/>
              </a:ext>
            </a:extLst>
          </p:cNvPr>
          <p:cNvPicPr>
            <a:picLocks noGrp="1"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3" y="546432"/>
            <a:ext cx="3278373" cy="1650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7710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3113" y="267690"/>
            <a:ext cx="9807097" cy="626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9724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85A700F8-6681-4F68-98ED-C5D136DB31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709" y="171726"/>
            <a:ext cx="9326581" cy="65145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E7EFB643-21C8-483D-9222-DD6EBF934414}"/>
              </a:ext>
            </a:extLst>
          </p:cNvPr>
          <p:cNvSpPr txBox="1"/>
          <p:nvPr/>
        </p:nvSpPr>
        <p:spPr>
          <a:xfrm>
            <a:off x="1577716" y="6440052"/>
            <a:ext cx="60935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Quelle: </a:t>
            </a:r>
            <a:r>
              <a:rPr kumimoji="0" lang="de-DE" sz="12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https://gain.nd.edu/our-work/country-index/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7389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800" dirty="0"/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5A901B83-26E1-4DD7-9C48-3AE8CA461E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59" r="7501"/>
          <a:stretch/>
        </p:blipFill>
        <p:spPr>
          <a:xfrm>
            <a:off x="1300725" y="269939"/>
            <a:ext cx="9736853" cy="6437376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E0D4395C-7D39-4C89-85AD-F8C449E9B645}"/>
              </a:ext>
            </a:extLst>
          </p:cNvPr>
          <p:cNvSpPr txBox="1"/>
          <p:nvPr/>
        </p:nvSpPr>
        <p:spPr>
          <a:xfrm>
            <a:off x="4335905" y="5248472"/>
            <a:ext cx="6093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Öffne den Quellenlink zur interaktiven Weltkarte und klicke auf dein Land, um mehr zu erfahren: </a:t>
            </a:r>
            <a:r>
              <a:rPr kumimoji="0" lang="de-DE" sz="11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https://climateactiontracker.org/countries/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62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238" y="160777"/>
            <a:ext cx="9781813" cy="6339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17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>
            <a:extLst>
              <a:ext uri="{FF2B5EF4-FFF2-40B4-BE49-F238E27FC236}">
                <a16:creationId xmlns="" xmlns:a16="http://schemas.microsoft.com/office/drawing/2014/main" id="{870C87AB-3C26-4F3F-83F6-298AADCEC0D2}"/>
              </a:ext>
            </a:extLst>
          </p:cNvPr>
          <p:cNvGraphicFramePr/>
          <p:nvPr/>
        </p:nvGraphicFramePr>
        <p:xfrm>
          <a:off x="538619" y="400833"/>
          <a:ext cx="11473841" cy="6201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="" xmlns:a16="http://schemas.microsoft.com/office/drawing/2014/main" id="{30179D32-0500-49D0-B6EF-DA365CE8E148}"/>
              </a:ext>
            </a:extLst>
          </p:cNvPr>
          <p:cNvSpPr txBox="1"/>
          <p:nvPr/>
        </p:nvSpPr>
        <p:spPr>
          <a:xfrm>
            <a:off x="7543800" y="4888116"/>
            <a:ext cx="6093912" cy="54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3000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https://www.laenderdaten.de/bevoelkerung/einwohner.aspx</a:t>
            </a: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3000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de-DE" sz="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https://www.laenderdaten.info/co2-nach-laendern.php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E38520AF-0BD5-4794-9CB0-8204499F454E}"/>
              </a:ext>
            </a:extLst>
          </p:cNvPr>
          <p:cNvSpPr txBox="1"/>
          <p:nvPr/>
        </p:nvSpPr>
        <p:spPr>
          <a:xfrm>
            <a:off x="7543800" y="4531316"/>
            <a:ext cx="302260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="" xmlns:a16="http://schemas.microsoft.com/office/drawing/2014/main" id="{317D27A5-3EEA-476C-B54F-47817976D3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214" y="1017617"/>
            <a:ext cx="2521915" cy="1890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58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210823" y="5726905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https://de.wikipedia.org/wiki/Liste_der_L%C3%A4nder_nach_Bruttoinlandsprodukt_pro_Kopf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93663513-40BB-46B9-B4CF-C23C669EDDBB}"/>
              </a:ext>
            </a:extLst>
          </p:cNvPr>
          <p:cNvSpPr txBox="1"/>
          <p:nvPr/>
        </p:nvSpPr>
        <p:spPr>
          <a:xfrm>
            <a:off x="6235179" y="5406881"/>
            <a:ext cx="302260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pic>
        <p:nvPicPr>
          <p:cNvPr id="3" name="Grafik 2" descr="Münzen Silhouette">
            <a:extLst>
              <a:ext uri="{FF2B5EF4-FFF2-40B4-BE49-F238E27FC236}">
                <a16:creationId xmlns="" xmlns:a16="http://schemas.microsoft.com/office/drawing/2014/main" id="{4009B217-B6DC-4F67-A1FB-F90D451F3C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6505" y="555135"/>
            <a:ext cx="914400" cy="914400"/>
          </a:xfrm>
          <a:prstGeom prst="rect">
            <a:avLst/>
          </a:prstGeom>
        </p:spPr>
      </p:pic>
      <p:pic>
        <p:nvPicPr>
          <p:cNvPr id="8" name="Grafik 7" descr="Dollar mit einfarbiger Füllung">
            <a:extLst>
              <a:ext uri="{FF2B5EF4-FFF2-40B4-BE49-F238E27FC236}">
                <a16:creationId xmlns="" xmlns:a16="http://schemas.microsoft.com/office/drawing/2014/main" id="{EA2D9EE8-FFE3-4DFC-8853-936A7B98C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74055" y="555135"/>
            <a:ext cx="914400" cy="914400"/>
          </a:xfrm>
          <a:prstGeom prst="rect">
            <a:avLst/>
          </a:prstGeom>
        </p:spPr>
      </p:pic>
      <p:pic>
        <p:nvPicPr>
          <p:cNvPr id="10" name="Grafik 9" descr="Euro mit einfarbiger Füllung">
            <a:extLst>
              <a:ext uri="{FF2B5EF4-FFF2-40B4-BE49-F238E27FC236}">
                <a16:creationId xmlns="" xmlns:a16="http://schemas.microsoft.com/office/drawing/2014/main" id="{82C8FEFB-602D-4D21-9601-261EA5809AF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2105" y="513568"/>
            <a:ext cx="914400" cy="914400"/>
          </a:xfrm>
          <a:prstGeom prst="rect">
            <a:avLst/>
          </a:prstGeom>
        </p:spPr>
      </p:pic>
      <p:pic>
        <p:nvPicPr>
          <p:cNvPr id="14" name="Grafik 13" descr="Geld mit einfarbiger Füllung">
            <a:extLst>
              <a:ext uri="{FF2B5EF4-FFF2-40B4-BE49-F238E27FC236}">
                <a16:creationId xmlns="" xmlns:a16="http://schemas.microsoft.com/office/drawing/2014/main" id="{CEF6075E-EF10-4591-A48E-12CC2209FD3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690988" y="5551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8457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210823" y="5726905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https://www.laenderdaten.de/energiewirtschaft/elektrische_energie/stromverbrauch.aspx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202B6AE8-25C0-4C42-A5CB-5D2CED61E554}"/>
              </a:ext>
            </a:extLst>
          </p:cNvPr>
          <p:cNvSpPr txBox="1"/>
          <p:nvPr/>
        </p:nvSpPr>
        <p:spPr>
          <a:xfrm>
            <a:off x="6210823" y="5406881"/>
            <a:ext cx="302260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="" xmlns:a16="http://schemas.microsoft.com/office/drawing/2014/main" id="{5DF95AC3-80DC-4A74-AE6B-1ADB56EBA0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041" y="3620682"/>
            <a:ext cx="2567960" cy="19462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37DCE3D0-4FB0-4CC5-992E-B4771F154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548" r="13733" b="20743"/>
          <a:stretch/>
        </p:blipFill>
        <p:spPr>
          <a:xfrm>
            <a:off x="9257779" y="884874"/>
            <a:ext cx="2567960" cy="19462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4946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210823" y="5726905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https://de.wikipedia.org/wiki/Liste_der_L%C3%A4nder_nach_Anzahl_an_Mobiltelefonen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C8786C4-D5C0-4B16-9DA6-76C3AFF3BDAC}"/>
              </a:ext>
            </a:extLst>
          </p:cNvPr>
          <p:cNvSpPr txBox="1"/>
          <p:nvPr/>
        </p:nvSpPr>
        <p:spPr>
          <a:xfrm>
            <a:off x="6210823" y="5406881"/>
            <a:ext cx="3022600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B8829D5-765E-4FEB-B1CA-EED04AF62C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36597" y="582473"/>
            <a:ext cx="2424698" cy="24246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472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="" xmlns:a16="http://schemas.microsoft.com/office/drawing/2014/main" id="{BFE87B51-60E1-4A9B-B08A-42F571B0B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1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38" y="513568"/>
            <a:ext cx="8939892" cy="5596069"/>
          </a:xfrm>
          <a:prstGeom prst="rect">
            <a:avLst/>
          </a:prstGeom>
        </p:spPr>
      </p:pic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210823" y="5726905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https://en.wikipedia.org/wiki/List_of_countries_by_vehicles_per_capita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63F71DBD-0CE7-41CA-B9C2-CF8F7F29D53F}"/>
              </a:ext>
            </a:extLst>
          </p:cNvPr>
          <p:cNvSpPr txBox="1"/>
          <p:nvPr/>
        </p:nvSpPr>
        <p:spPr>
          <a:xfrm>
            <a:off x="6210823" y="5406881"/>
            <a:ext cx="3022600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="" xmlns:p14="http://schemas.microsoft.com/office/powerpoint/2010/main" val="25948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098088" y="5654333"/>
            <a:ext cx="609391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https://www.welt-in-zahlen.de/laendervergleich.phtml?indicator=43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AD25B341-A725-4FAD-82A0-A1E994FC3366}"/>
              </a:ext>
            </a:extLst>
          </p:cNvPr>
          <p:cNvSpPr txBox="1"/>
          <p:nvPr/>
        </p:nvSpPr>
        <p:spPr>
          <a:xfrm>
            <a:off x="6043807" y="5334309"/>
            <a:ext cx="3022600" cy="3200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pic>
        <p:nvPicPr>
          <p:cNvPr id="7" name="Bildplatzhalter 5">
            <a:extLst>
              <a:ext uri="{FF2B5EF4-FFF2-40B4-BE49-F238E27FC236}">
                <a16:creationId xmlns="" xmlns:a16="http://schemas.microsoft.com/office/drawing/2014/main" id="{8512D014-AAC2-4118-8189-C4F6953F175B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/>
          <a:srcRect l="10423" r="10423"/>
          <a:stretch>
            <a:fillRect/>
          </a:stretch>
        </p:blipFill>
        <p:spPr>
          <a:xfrm>
            <a:off x="605426" y="3305793"/>
            <a:ext cx="2253888" cy="177967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BD77FA4D-FD2A-40FD-8713-7C5279CA81BF}"/>
              </a:ext>
            </a:extLst>
          </p:cNvPr>
          <p:cNvSpPr txBox="1"/>
          <p:nvPr/>
        </p:nvSpPr>
        <p:spPr>
          <a:xfrm>
            <a:off x="605426" y="5085463"/>
            <a:ext cx="25151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https://www.weltohnehunger.org/beitrag-lesen/ideenreich-gegen-hunger.html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Christof Krackhardt/Brot für die Welt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="" xmlns:a16="http://schemas.microsoft.com/office/drawing/2014/main" id="{218C979D-3DA7-4BF7-B176-5E06DD760994}"/>
              </a:ext>
            </a:extLst>
          </p:cNvPr>
          <p:cNvSpPr txBox="1"/>
          <p:nvPr/>
        </p:nvSpPr>
        <p:spPr>
          <a:xfrm>
            <a:off x="9782828" y="3182683"/>
            <a:ext cx="15677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Shutterstock / </a:t>
            </a:r>
            <a:r>
              <a:rPr kumimoji="0" 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Sorbis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174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="" xmlns:a16="http://schemas.microsoft.com/office/drawing/2014/main" id="{C0B51DBF-881A-40EA-A9DC-410BD82395BD}"/>
              </a:ext>
            </a:extLst>
          </p:cNvPr>
          <p:cNvGraphicFramePr/>
          <p:nvPr/>
        </p:nvGraphicFramePr>
        <p:xfrm>
          <a:off x="501041" y="513568"/>
          <a:ext cx="11085533" cy="593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="" xmlns:a16="http://schemas.microsoft.com/office/drawing/2014/main" id="{90111EF2-7A04-4EBD-9F22-A691FFF85CF4}"/>
              </a:ext>
            </a:extLst>
          </p:cNvPr>
          <p:cNvSpPr txBox="1"/>
          <p:nvPr/>
        </p:nvSpPr>
        <p:spPr>
          <a:xfrm>
            <a:off x="6940446" y="4943133"/>
            <a:ext cx="52494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https://www.watson.ch/wissen/die%20welt%20in%20karten/773522112-weltkarte-welches-land-isst-am-meisten-fleisch</a:t>
            </a:r>
            <a:endParaRPr kumimoji="0" lang="de-DE" sz="10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sng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https://www.destatis.de/DE/Themen/Laender-Regionen/Internationales/Thema/landwirtschaft-fischerei/tierhaltung-fleischkonsum/_inhalt.html#:~:text=Der%20j%C3%A4hrliche%20Fleischverbrauch%20hat%20in,2018%20bereits%2042%2C9%20Kilogramm.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B69F5440-778A-4A35-ADBA-6DF4D28F3CBE}"/>
              </a:ext>
            </a:extLst>
          </p:cNvPr>
          <p:cNvSpPr txBox="1"/>
          <p:nvPr/>
        </p:nvSpPr>
        <p:spPr>
          <a:xfrm>
            <a:off x="8248338" y="4596884"/>
            <a:ext cx="3022600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Grafik: Dirk Schnieders / Quelle: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5C755D18-1B5F-40EB-9BEE-57702E61370C}"/>
              </a:ext>
            </a:extLst>
          </p:cNvPr>
          <p:cNvSpPr txBox="1"/>
          <p:nvPr/>
        </p:nvSpPr>
        <p:spPr>
          <a:xfrm>
            <a:off x="9522912" y="2972471"/>
            <a:ext cx="20636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Foto: Shutterstock /Brent Hofacker    </a:t>
            </a:r>
          </a:p>
        </p:txBody>
      </p:sp>
    </p:spTree>
    <p:extLst>
      <p:ext uri="{BB962C8B-B14F-4D97-AF65-F5344CB8AC3E}">
        <p14:creationId xmlns="" xmlns:p14="http://schemas.microsoft.com/office/powerpoint/2010/main" val="37296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="" xmlns:a16="http://schemas.microsoft.com/office/drawing/2014/main" id="{C7D40A61-2B16-420C-98AC-291FB3A44C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847" y="243000"/>
            <a:ext cx="9027000" cy="6372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="" xmlns:a16="http://schemas.microsoft.com/office/drawing/2014/main" id="{AB79013B-D9A9-421C-8924-771264E53F91}"/>
              </a:ext>
            </a:extLst>
          </p:cNvPr>
          <p:cNvSpPr txBox="1"/>
          <p:nvPr/>
        </p:nvSpPr>
        <p:spPr>
          <a:xfrm>
            <a:off x="6096000" y="1482313"/>
            <a:ext cx="6336891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Rindermast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Käse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Milchvieh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Shrimps (aus Aquakultur)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Schweinefleisch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Geflügel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Fisch (aus Aquakultur)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Tofu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Milch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Getreide (Weizen &amp; Roggen)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Tomaten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Sojamilch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Bananen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Sonstige Früchte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Sonstiges Gemüse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Äpfel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Kartoffeln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="" xmlns:a16="http://schemas.microsoft.com/office/drawing/2014/main" id="{45E6DB51-F65E-4706-B2B8-4E0444E37D75}"/>
              </a:ext>
            </a:extLst>
          </p:cNvPr>
          <p:cNvSpPr txBox="1"/>
          <p:nvPr/>
        </p:nvSpPr>
        <p:spPr>
          <a:xfrm>
            <a:off x="1852847" y="5542144"/>
            <a:ext cx="8737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kg Nahrung = Treibhausgasemissionen in kgCO2-Äquivalent 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="" xmlns:a16="http://schemas.microsoft.com/office/drawing/2014/main" id="{D119E92B-7549-4940-B307-5412D0FAA5BB}"/>
              </a:ext>
            </a:extLst>
          </p:cNvPr>
          <p:cNvSpPr txBox="1"/>
          <p:nvPr/>
        </p:nvSpPr>
        <p:spPr>
          <a:xfrm>
            <a:off x="2104373" y="1267184"/>
            <a:ext cx="8486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Landumnutzung              Hof	           Tierfutter	    Verarbeitung		           Handel        Verpackung	 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="" xmlns:a16="http://schemas.microsoft.com/office/drawing/2014/main" id="{F98AAC21-203E-4A6E-85E7-2ADB8452E2D7}"/>
              </a:ext>
            </a:extLst>
          </p:cNvPr>
          <p:cNvSpPr txBox="1"/>
          <p:nvPr/>
        </p:nvSpPr>
        <p:spPr>
          <a:xfrm>
            <a:off x="5580090" y="6144231"/>
            <a:ext cx="5572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https://ourworldindata.org/food-choice-vs-eating-local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94980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Benutzerdefiniert</PresentationFormat>
  <Paragraphs>76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1_Office Theme</vt:lpstr>
      <vt:lpstr> https://de.wikipedia.org/wiki/Liste_der_L%C3%A4nder_nach_Treibhausgas-Emissionen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Dawin, Wolfram</dc:creator>
  <cp:lastModifiedBy>Beate</cp:lastModifiedBy>
  <cp:revision>30</cp:revision>
  <dcterms:created xsi:type="dcterms:W3CDTF">2021-09-27T11:37:33Z</dcterms:created>
  <dcterms:modified xsi:type="dcterms:W3CDTF">2022-02-16T10:26:36Z</dcterms:modified>
</cp:coreProperties>
</file>