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72" r:id="rId2"/>
    <p:sldId id="270" r:id="rId3"/>
    <p:sldId id="257" r:id="rId4"/>
    <p:sldId id="258" r:id="rId5"/>
    <p:sldId id="259" r:id="rId6"/>
    <p:sldId id="260" r:id="rId7"/>
    <p:sldId id="261" r:id="rId8"/>
    <p:sldId id="262" r:id="rId9"/>
    <p:sldId id="263" r:id="rId10"/>
    <p:sldId id="264" r:id="rId11"/>
    <p:sldId id="268" r:id="rId12"/>
    <p:sldId id="266" r:id="rId13"/>
    <p:sldId id="267" r:id="rId14"/>
    <p:sldId id="274"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666"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C4C7EA-4718-477D-A68E-F023F61F4799}" type="datetimeFigureOut">
              <a:rPr lang="de-DE" smtClean="0"/>
              <a:pPr/>
              <a:t>18.02.2022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02C5B-1CF5-4B9D-BAC5-C10D36DA7F3F}" type="slidenum">
              <a:rPr lang="de-DE" smtClean="0"/>
              <a:pPr/>
              <a:t>‹Nr.›</a:t>
            </a:fld>
            <a:endParaRPr lang="de-DE"/>
          </a:p>
        </p:txBody>
      </p:sp>
    </p:spTree>
    <p:extLst>
      <p:ext uri="{BB962C8B-B14F-4D97-AF65-F5344CB8AC3E}">
        <p14:creationId xmlns="" xmlns:p14="http://schemas.microsoft.com/office/powerpoint/2010/main" val="504242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1532EAA-3818-419E-9DED-48E7313CF9C8}" type="slidenum">
              <a:rPr lang="de-DE" smtClean="0"/>
              <a:pPr/>
              <a:t>1</a:t>
            </a:fld>
            <a:endParaRPr lang="de-DE"/>
          </a:p>
        </p:txBody>
      </p:sp>
    </p:spTree>
    <p:extLst>
      <p:ext uri="{BB962C8B-B14F-4D97-AF65-F5344CB8AC3E}">
        <p14:creationId xmlns="" xmlns:p14="http://schemas.microsoft.com/office/powerpoint/2010/main" val="1737089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8C9BA44D-535A-4475-B786-F46035F8A97B}" type="datetimeFigureOut">
              <a:rPr lang="de-DE" smtClean="0"/>
              <a:pPr/>
              <a:t>18.02.2022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AD6C526-260C-4EF7-B104-AC69B6D650BC}" type="slidenum">
              <a:rPr lang="de-DE" smtClean="0"/>
              <a:pPr/>
              <a:t>‹Nr.›</a:t>
            </a:fld>
            <a:endParaRPr lang="de-DE"/>
          </a:p>
        </p:txBody>
      </p:sp>
    </p:spTree>
    <p:extLst>
      <p:ext uri="{BB962C8B-B14F-4D97-AF65-F5344CB8AC3E}">
        <p14:creationId xmlns="" xmlns:p14="http://schemas.microsoft.com/office/powerpoint/2010/main" val="324797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8C9BA44D-535A-4475-B786-F46035F8A97B}" type="datetimeFigureOut">
              <a:rPr lang="de-DE" smtClean="0"/>
              <a:pPr/>
              <a:t>18.02.2022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AD6C526-260C-4EF7-B104-AC69B6D650BC}" type="slidenum">
              <a:rPr lang="de-DE" smtClean="0"/>
              <a:pPr/>
              <a:t>‹Nr.›</a:t>
            </a:fld>
            <a:endParaRPr lang="de-DE"/>
          </a:p>
        </p:txBody>
      </p:sp>
    </p:spTree>
    <p:extLst>
      <p:ext uri="{BB962C8B-B14F-4D97-AF65-F5344CB8AC3E}">
        <p14:creationId xmlns="" xmlns:p14="http://schemas.microsoft.com/office/powerpoint/2010/main" val="1750037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8C9BA44D-535A-4475-B786-F46035F8A97B}" type="datetimeFigureOut">
              <a:rPr lang="de-DE" smtClean="0"/>
              <a:pPr/>
              <a:t>18.02.2022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AD6C526-260C-4EF7-B104-AC69B6D650BC}" type="slidenum">
              <a:rPr lang="de-DE" smtClean="0"/>
              <a:pPr/>
              <a:t>‹Nr.›</a:t>
            </a:fld>
            <a:endParaRPr lang="de-DE"/>
          </a:p>
        </p:txBody>
      </p:sp>
    </p:spTree>
    <p:extLst>
      <p:ext uri="{BB962C8B-B14F-4D97-AF65-F5344CB8AC3E}">
        <p14:creationId xmlns="" xmlns:p14="http://schemas.microsoft.com/office/powerpoint/2010/main" val="3293700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8C9BA44D-535A-4475-B786-F46035F8A97B}" type="datetimeFigureOut">
              <a:rPr lang="de-DE" smtClean="0"/>
              <a:pPr/>
              <a:t>18.02.2022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AD6C526-260C-4EF7-B104-AC69B6D650BC}" type="slidenum">
              <a:rPr lang="de-DE" smtClean="0"/>
              <a:pPr/>
              <a:t>‹Nr.›</a:t>
            </a:fld>
            <a:endParaRPr lang="de-DE"/>
          </a:p>
        </p:txBody>
      </p:sp>
    </p:spTree>
    <p:extLst>
      <p:ext uri="{BB962C8B-B14F-4D97-AF65-F5344CB8AC3E}">
        <p14:creationId xmlns="" xmlns:p14="http://schemas.microsoft.com/office/powerpoint/2010/main" val="838978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8C9BA44D-535A-4475-B786-F46035F8A97B}" type="datetimeFigureOut">
              <a:rPr lang="de-DE" smtClean="0"/>
              <a:pPr/>
              <a:t>18.02.2022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AD6C526-260C-4EF7-B104-AC69B6D650BC}" type="slidenum">
              <a:rPr lang="de-DE" smtClean="0"/>
              <a:pPr/>
              <a:t>‹Nr.›</a:t>
            </a:fld>
            <a:endParaRPr lang="de-DE"/>
          </a:p>
        </p:txBody>
      </p:sp>
    </p:spTree>
    <p:extLst>
      <p:ext uri="{BB962C8B-B14F-4D97-AF65-F5344CB8AC3E}">
        <p14:creationId xmlns="" xmlns:p14="http://schemas.microsoft.com/office/powerpoint/2010/main" val="3825434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8C9BA44D-535A-4475-B786-F46035F8A97B}" type="datetimeFigureOut">
              <a:rPr lang="de-DE" smtClean="0"/>
              <a:pPr/>
              <a:t>18.02.2022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AD6C526-260C-4EF7-B104-AC69B6D650BC}" type="slidenum">
              <a:rPr lang="de-DE" smtClean="0"/>
              <a:pPr/>
              <a:t>‹Nr.›</a:t>
            </a:fld>
            <a:endParaRPr lang="de-DE"/>
          </a:p>
        </p:txBody>
      </p:sp>
    </p:spTree>
    <p:extLst>
      <p:ext uri="{BB962C8B-B14F-4D97-AF65-F5344CB8AC3E}">
        <p14:creationId xmlns="" xmlns:p14="http://schemas.microsoft.com/office/powerpoint/2010/main" val="14374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8C9BA44D-535A-4475-B786-F46035F8A97B}" type="datetimeFigureOut">
              <a:rPr lang="de-DE" smtClean="0"/>
              <a:pPr/>
              <a:t>18.02.2022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9AD6C526-260C-4EF7-B104-AC69B6D650BC}" type="slidenum">
              <a:rPr lang="de-DE" smtClean="0"/>
              <a:pPr/>
              <a:t>‹Nr.›</a:t>
            </a:fld>
            <a:endParaRPr lang="de-DE"/>
          </a:p>
        </p:txBody>
      </p:sp>
    </p:spTree>
    <p:extLst>
      <p:ext uri="{BB962C8B-B14F-4D97-AF65-F5344CB8AC3E}">
        <p14:creationId xmlns="" xmlns:p14="http://schemas.microsoft.com/office/powerpoint/2010/main" val="147430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8C9BA44D-535A-4475-B786-F46035F8A97B}" type="datetimeFigureOut">
              <a:rPr lang="de-DE" smtClean="0"/>
              <a:pPr/>
              <a:t>18.02.2022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9AD6C526-260C-4EF7-B104-AC69B6D650BC}" type="slidenum">
              <a:rPr lang="de-DE" smtClean="0"/>
              <a:pPr/>
              <a:t>‹Nr.›</a:t>
            </a:fld>
            <a:endParaRPr lang="de-DE"/>
          </a:p>
        </p:txBody>
      </p:sp>
    </p:spTree>
    <p:extLst>
      <p:ext uri="{BB962C8B-B14F-4D97-AF65-F5344CB8AC3E}">
        <p14:creationId xmlns="" xmlns:p14="http://schemas.microsoft.com/office/powerpoint/2010/main" val="1702243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9BA44D-535A-4475-B786-F46035F8A97B}" type="datetimeFigureOut">
              <a:rPr lang="de-DE" smtClean="0"/>
              <a:pPr/>
              <a:t>18.02.2022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9AD6C526-260C-4EF7-B104-AC69B6D650BC}" type="slidenum">
              <a:rPr lang="de-DE" smtClean="0"/>
              <a:pPr/>
              <a:t>‹Nr.›</a:t>
            </a:fld>
            <a:endParaRPr lang="de-DE"/>
          </a:p>
        </p:txBody>
      </p:sp>
    </p:spTree>
    <p:extLst>
      <p:ext uri="{BB962C8B-B14F-4D97-AF65-F5344CB8AC3E}">
        <p14:creationId xmlns="" xmlns:p14="http://schemas.microsoft.com/office/powerpoint/2010/main" val="2373686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8C9BA44D-535A-4475-B786-F46035F8A97B}" type="datetimeFigureOut">
              <a:rPr lang="de-DE" smtClean="0"/>
              <a:pPr/>
              <a:t>18.02.2022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AD6C526-260C-4EF7-B104-AC69B6D650BC}" type="slidenum">
              <a:rPr lang="de-DE" smtClean="0"/>
              <a:pPr/>
              <a:t>‹Nr.›</a:t>
            </a:fld>
            <a:endParaRPr lang="de-DE"/>
          </a:p>
        </p:txBody>
      </p:sp>
    </p:spTree>
    <p:extLst>
      <p:ext uri="{BB962C8B-B14F-4D97-AF65-F5344CB8AC3E}">
        <p14:creationId xmlns="" xmlns:p14="http://schemas.microsoft.com/office/powerpoint/2010/main" val="1416453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8C9BA44D-535A-4475-B786-F46035F8A97B}" type="datetimeFigureOut">
              <a:rPr lang="de-DE" smtClean="0"/>
              <a:pPr/>
              <a:t>18.02.2022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AD6C526-260C-4EF7-B104-AC69B6D650BC}" type="slidenum">
              <a:rPr lang="de-DE" smtClean="0"/>
              <a:pPr/>
              <a:t>‹Nr.›</a:t>
            </a:fld>
            <a:endParaRPr lang="de-DE"/>
          </a:p>
        </p:txBody>
      </p:sp>
    </p:spTree>
    <p:extLst>
      <p:ext uri="{BB962C8B-B14F-4D97-AF65-F5344CB8AC3E}">
        <p14:creationId xmlns="" xmlns:p14="http://schemas.microsoft.com/office/powerpoint/2010/main" val="13127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BA44D-535A-4475-B786-F46035F8A97B}" type="datetimeFigureOut">
              <a:rPr lang="de-DE" smtClean="0"/>
              <a:pPr/>
              <a:t>18.02.2022</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D6C526-260C-4EF7-B104-AC69B6D650BC}" type="slidenum">
              <a:rPr lang="de-DE" smtClean="0"/>
              <a:pPr/>
              <a:t>‹Nr.›</a:t>
            </a:fld>
            <a:endParaRPr lang="de-DE"/>
          </a:p>
        </p:txBody>
      </p:sp>
    </p:spTree>
    <p:extLst>
      <p:ext uri="{BB962C8B-B14F-4D97-AF65-F5344CB8AC3E}">
        <p14:creationId xmlns="" xmlns:p14="http://schemas.microsoft.com/office/powerpoint/2010/main" val="58837443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vimeo.com/showcase/8321843"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klima-kollekte.de/projekte/11-01-2018-energieeffizente-kochstellen-in-indien"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klima-kollekte.de/projekte/11-01-2018-solarlampen-in-indien" TargetMode="External"/><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91360" y="475458"/>
            <a:ext cx="8178800" cy="3090702"/>
          </a:xfrm>
        </p:spPr>
        <p:txBody>
          <a:bodyPr>
            <a:normAutofit fontScale="90000"/>
          </a:bodyPr>
          <a:lstStyle/>
          <a:p>
            <a:pPr algn="l"/>
            <a:r>
              <a:rPr lang="de-DE" sz="3600" dirty="0" smtClean="0"/>
              <a:t/>
            </a:r>
            <a:br>
              <a:rPr lang="de-DE" sz="3600" dirty="0" smtClean="0"/>
            </a:br>
            <a:r>
              <a:rPr lang="de-DE" sz="3600" dirty="0" smtClean="0"/>
              <a:t>Kooperation </a:t>
            </a:r>
            <a:r>
              <a:rPr lang="de-DE" sz="3600" b="1" dirty="0" smtClean="0"/>
              <a:t>KLIMABOOT</a:t>
            </a:r>
            <a:r>
              <a:rPr lang="de-DE" sz="3600" dirty="0" smtClean="0"/>
              <a:t/>
            </a:r>
            <a:br>
              <a:rPr lang="de-DE" sz="3600" dirty="0" smtClean="0"/>
            </a:br>
            <a:r>
              <a:rPr lang="de-DE" sz="3600" dirty="0" smtClean="0"/>
              <a:t>Weltklimakonferenz </a:t>
            </a:r>
            <a:br>
              <a:rPr lang="de-DE" sz="3600" dirty="0" smtClean="0"/>
            </a:br>
            <a:r>
              <a:rPr lang="de-DE" sz="3600" b="1" dirty="0" smtClean="0"/>
              <a:t>Indien </a:t>
            </a:r>
            <a:br>
              <a:rPr lang="de-DE" sz="3600" b="1" dirty="0" smtClean="0"/>
            </a:br>
            <a:r>
              <a:rPr lang="de-DE" sz="3600" b="1" dirty="0" smtClean="0"/>
              <a:t/>
            </a:r>
            <a:br>
              <a:rPr lang="de-DE" sz="3600" b="1" dirty="0" smtClean="0"/>
            </a:br>
            <a:r>
              <a:rPr lang="de-DE" sz="3600" b="1" dirty="0"/>
              <a:t/>
            </a:r>
            <a:br>
              <a:rPr lang="de-DE" sz="3600" b="1" dirty="0"/>
            </a:br>
            <a:r>
              <a:rPr lang="de-DE" sz="3600" dirty="0" smtClean="0"/>
              <a:t/>
            </a:r>
            <a:br>
              <a:rPr lang="de-DE" sz="3600" dirty="0" smtClean="0"/>
            </a:br>
            <a:endParaRPr lang="de-DE" sz="3600" dirty="0"/>
          </a:p>
        </p:txBody>
      </p:sp>
      <p:sp>
        <p:nvSpPr>
          <p:cNvPr id="3" name="Untertitel 2"/>
          <p:cNvSpPr>
            <a:spLocks noGrp="1"/>
          </p:cNvSpPr>
          <p:nvPr>
            <p:ph type="subTitle" idx="1"/>
          </p:nvPr>
        </p:nvSpPr>
        <p:spPr>
          <a:xfrm>
            <a:off x="1524000" y="4782312"/>
            <a:ext cx="9144000" cy="1188720"/>
          </a:xfrm>
        </p:spPr>
        <p:txBody>
          <a:bodyPr>
            <a:normAutofit lnSpcReduction="10000"/>
          </a:bodyPr>
          <a:lstStyle/>
          <a:p>
            <a:r>
              <a:rPr lang="de-DE" sz="1600" b="1" dirty="0" smtClean="0">
                <a:solidFill>
                  <a:srgbClr val="FF0000"/>
                </a:solidFill>
              </a:rPr>
              <a:t>Die Fotos sind nur für die digitale Verwendung im Rahmen der Weltklimakonferenzen lizensiert!</a:t>
            </a:r>
          </a:p>
          <a:p>
            <a:endParaRPr lang="de-DE" dirty="0" smtClean="0"/>
          </a:p>
          <a:p>
            <a:r>
              <a:rPr lang="de-DE" dirty="0" smtClean="0"/>
              <a:t>Länderintros: </a:t>
            </a:r>
            <a:r>
              <a:rPr lang="de-DE" dirty="0">
                <a:solidFill>
                  <a:prstClr val="black"/>
                </a:solidFill>
                <a:latin typeface="Calibri Light" panose="020F0302020204030204"/>
                <a:ea typeface="+mj-ea"/>
                <a:cs typeface="+mj-cs"/>
                <a:hlinkClick r:id="rId3"/>
              </a:rPr>
              <a:t>https://</a:t>
            </a:r>
            <a:r>
              <a:rPr lang="de-DE" dirty="0" smtClean="0">
                <a:solidFill>
                  <a:prstClr val="black"/>
                </a:solidFill>
                <a:latin typeface="Calibri Light" panose="020F0302020204030204"/>
                <a:ea typeface="+mj-ea"/>
                <a:cs typeface="+mj-cs"/>
                <a:hlinkClick r:id="rId3"/>
              </a:rPr>
              <a:t>vimeo.com/showcase/8321843</a:t>
            </a:r>
            <a:endParaRPr lang="de-DE" dirty="0" smtClean="0">
              <a:solidFill>
                <a:prstClr val="black"/>
              </a:solidFill>
              <a:latin typeface="Calibri Light" panose="020F0302020204030204"/>
              <a:ea typeface="+mj-ea"/>
              <a:cs typeface="+mj-cs"/>
            </a:endParaRPr>
          </a:p>
          <a:p>
            <a:endParaRPr lang="de-DE" dirty="0"/>
          </a:p>
        </p:txBody>
      </p:sp>
      <p:sp>
        <p:nvSpPr>
          <p:cNvPr id="4" name="Fußzeilenplatzhalter 3"/>
          <p:cNvSpPr>
            <a:spLocks noGrp="1"/>
          </p:cNvSpPr>
          <p:nvPr>
            <p:ph type="ftr" sz="quarter" idx="11"/>
          </p:nvPr>
        </p:nvSpPr>
        <p:spPr/>
        <p:txBody>
          <a:bodyPr/>
          <a:lstStyle/>
          <a:p>
            <a:r>
              <a:rPr lang="de-DE" smtClean="0"/>
              <a:t>Kooperation KLIMABOOT www.klimaboot.de</a:t>
            </a:r>
            <a:endParaRPr lang="de-DE"/>
          </a:p>
        </p:txBody>
      </p:sp>
      <p:pic>
        <p:nvPicPr>
          <p:cNvPr id="8" name="Bild 1" descr="India (orthographic projection).sv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33553" y="475458"/>
            <a:ext cx="3336607" cy="3336607"/>
          </a:xfrm>
          <a:prstGeom prst="rect">
            <a:avLst/>
          </a:prstGeom>
          <a:noFill/>
          <a:ln>
            <a:noFill/>
          </a:ln>
        </p:spPr>
      </p:pic>
      <p:pic>
        <p:nvPicPr>
          <p:cNvPr id="9" name="Bild 5" descr="Flagge Indiens"/>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057763" y="2123127"/>
            <a:ext cx="2354693" cy="1565985"/>
          </a:xfrm>
          <a:prstGeom prst="rect">
            <a:avLst/>
          </a:prstGeom>
          <a:noFill/>
          <a:ln>
            <a:noFill/>
          </a:ln>
        </p:spPr>
      </p:pic>
    </p:spTree>
    <p:extLst>
      <p:ext uri="{BB962C8B-B14F-4D97-AF65-F5344CB8AC3E}">
        <p14:creationId xmlns="" xmlns:p14="http://schemas.microsoft.com/office/powerpoint/2010/main" val="1676597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8" y="980500"/>
            <a:ext cx="3932237" cy="823511"/>
          </a:xfrm>
        </p:spPr>
        <p:txBody>
          <a:bodyPr>
            <a:normAutofit/>
          </a:bodyPr>
          <a:lstStyle/>
          <a:p>
            <a:r>
              <a:rPr lang="de-DE" sz="2400" dirty="0" smtClean="0"/>
              <a:t>Weltklimakonferenz:</a:t>
            </a:r>
            <a:r>
              <a:rPr lang="de-DE" sz="2400" dirty="0"/>
              <a:t/>
            </a:r>
            <a:br>
              <a:rPr lang="de-DE" sz="2400" dirty="0"/>
            </a:br>
            <a:r>
              <a:rPr lang="de-DE" sz="2400" dirty="0"/>
              <a:t>Indien</a:t>
            </a:r>
          </a:p>
        </p:txBody>
      </p:sp>
      <p:sp>
        <p:nvSpPr>
          <p:cNvPr id="3" name="Bildplatzhalter 2"/>
          <p:cNvSpPr>
            <a:spLocks noGrp="1"/>
          </p:cNvSpPr>
          <p:nvPr>
            <p:ph type="pic" idx="1"/>
          </p:nvPr>
        </p:nvSpPr>
        <p:spPr/>
      </p:sp>
      <p:sp>
        <p:nvSpPr>
          <p:cNvPr id="4" name="Textplatzhalter 3"/>
          <p:cNvSpPr>
            <a:spLocks noGrp="1"/>
          </p:cNvSpPr>
          <p:nvPr>
            <p:ph type="body" sz="half" idx="2"/>
          </p:nvPr>
        </p:nvSpPr>
        <p:spPr/>
        <p:txBody>
          <a:bodyPr/>
          <a:lstStyle/>
          <a:p>
            <a:r>
              <a:rPr lang="de-DE" dirty="0" smtClean="0">
                <a:latin typeface="+mj-lt"/>
              </a:rPr>
              <a:t>Energiesparherde finanziert von der Klima-Kollekte, dem kirchlichen Klima-Kompensationsfonds – kommen der Landbevölkerung zugute. Energiesparherde bedeutet in Indien: die Öfen benötigen weniger Brennholz zum Kochen. Gut fürs Klima.</a:t>
            </a:r>
          </a:p>
          <a:p>
            <a:r>
              <a:rPr lang="de-DE" dirty="0" smtClean="0">
                <a:latin typeface="+mj-lt"/>
              </a:rPr>
              <a:t>Mehr zu diesem Projekt der Klima-Kollekte:</a:t>
            </a:r>
          </a:p>
          <a:p>
            <a:r>
              <a:rPr lang="de-DE" sz="1200" dirty="0">
                <a:hlinkClick r:id="rId2"/>
              </a:rPr>
              <a:t>https://</a:t>
            </a:r>
            <a:r>
              <a:rPr lang="de-DE" sz="1200" dirty="0" smtClean="0">
                <a:hlinkClick r:id="rId2"/>
              </a:rPr>
              <a:t>klima-kollekte.de/projekte/11-01-2018-energieeffizente-kochstellen-in-indien</a:t>
            </a:r>
            <a:endParaRPr lang="de-DE" sz="1200" dirty="0" smtClean="0"/>
          </a:p>
          <a:p>
            <a:endParaRPr lang="de-DE" dirty="0" smtClean="0"/>
          </a:p>
          <a:p>
            <a:r>
              <a:rPr lang="de-DE" sz="1200" i="1" dirty="0" smtClean="0"/>
              <a:t>Foto: </a:t>
            </a:r>
            <a:r>
              <a:rPr lang="de-DE" sz="1200" i="1" dirty="0"/>
              <a:t>Christoph </a:t>
            </a:r>
            <a:r>
              <a:rPr lang="de-DE" sz="1200" i="1" dirty="0" err="1" smtClean="0"/>
              <a:t>Pürschner</a:t>
            </a:r>
            <a:r>
              <a:rPr lang="de-DE" sz="1200" i="1" dirty="0" smtClean="0"/>
              <a:t>/Brot </a:t>
            </a:r>
            <a:r>
              <a:rPr lang="de-DE" sz="1200" i="1" dirty="0"/>
              <a:t>für die Welt</a:t>
            </a:r>
          </a:p>
        </p:txBody>
      </p:sp>
      <p:pic>
        <p:nvPicPr>
          <p:cNvPr id="6" name="Grafik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83186" y="2058805"/>
            <a:ext cx="6201640" cy="1991667"/>
          </a:xfrm>
          <a:prstGeom prst="rect">
            <a:avLst/>
          </a:prstGeom>
        </p:spPr>
      </p:pic>
    </p:spTree>
    <p:extLst>
      <p:ext uri="{BB962C8B-B14F-4D97-AF65-F5344CB8AC3E}">
        <p14:creationId xmlns="" xmlns:p14="http://schemas.microsoft.com/office/powerpoint/2010/main" val="4201980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0805" y="1002535"/>
            <a:ext cx="3932237" cy="812494"/>
          </a:xfrm>
        </p:spPr>
        <p:txBody>
          <a:bodyPr>
            <a:normAutofit/>
          </a:bodyPr>
          <a:lstStyle/>
          <a:p>
            <a:r>
              <a:rPr lang="de-DE" sz="2400" dirty="0" smtClean="0"/>
              <a:t>Weltklimakonferenz:</a:t>
            </a:r>
            <a:br>
              <a:rPr lang="de-DE" sz="2400" dirty="0" smtClean="0"/>
            </a:br>
            <a:r>
              <a:rPr lang="de-DE" sz="2400" dirty="0" smtClean="0"/>
              <a:t>Indien</a:t>
            </a:r>
            <a:endParaRPr lang="de-DE" sz="2400" dirty="0"/>
          </a:p>
        </p:txBody>
      </p:sp>
      <p:sp>
        <p:nvSpPr>
          <p:cNvPr id="3" name="Bildplatzhalter 2"/>
          <p:cNvSpPr>
            <a:spLocks noGrp="1"/>
          </p:cNvSpPr>
          <p:nvPr>
            <p:ph type="pic" idx="1"/>
          </p:nvPr>
        </p:nvSpPr>
        <p:spPr/>
      </p:sp>
      <p:sp>
        <p:nvSpPr>
          <p:cNvPr id="4" name="Textplatzhalter 3"/>
          <p:cNvSpPr>
            <a:spLocks noGrp="1"/>
          </p:cNvSpPr>
          <p:nvPr>
            <p:ph type="body" sz="half" idx="2"/>
          </p:nvPr>
        </p:nvSpPr>
        <p:spPr/>
        <p:txBody>
          <a:bodyPr/>
          <a:lstStyle/>
          <a:p>
            <a:r>
              <a:rPr lang="de-DE" sz="1800" dirty="0"/>
              <a:t>Un</a:t>
            </a:r>
            <a:r>
              <a:rPr lang="de-DE" dirty="0">
                <a:latin typeface="+mj-lt"/>
              </a:rPr>
              <a:t>d Behälter zur Gewinnung von Bio-Gas können </a:t>
            </a:r>
            <a:r>
              <a:rPr lang="de-DE" dirty="0" smtClean="0">
                <a:latin typeface="+mj-lt"/>
              </a:rPr>
              <a:t>geschickte Handwerker vor </a:t>
            </a:r>
            <a:r>
              <a:rPr lang="de-DE" dirty="0">
                <a:latin typeface="+mj-lt"/>
              </a:rPr>
              <a:t>Ort </a:t>
            </a:r>
            <a:r>
              <a:rPr lang="de-DE" dirty="0" smtClean="0">
                <a:latin typeface="+mj-lt"/>
              </a:rPr>
              <a:t>gut selbst </a:t>
            </a:r>
            <a:r>
              <a:rPr lang="de-DE" dirty="0">
                <a:latin typeface="+mj-lt"/>
              </a:rPr>
              <a:t>errichten</a:t>
            </a:r>
            <a:r>
              <a:rPr lang="de-DE" dirty="0" smtClean="0">
                <a:latin typeface="+mj-lt"/>
              </a:rPr>
              <a:t>.</a:t>
            </a:r>
          </a:p>
          <a:p>
            <a:endParaRPr lang="de-DE" dirty="0"/>
          </a:p>
          <a:p>
            <a:r>
              <a:rPr lang="de-DE" sz="1200" i="1" dirty="0"/>
              <a:t>Foto: </a:t>
            </a:r>
            <a:r>
              <a:rPr lang="de-DE" sz="1200" i="1" dirty="0" err="1"/>
              <a:t>Haran</a:t>
            </a:r>
            <a:r>
              <a:rPr lang="de-DE" sz="1200" i="1" dirty="0"/>
              <a:t> Kumar/Fair </a:t>
            </a:r>
            <a:r>
              <a:rPr lang="de-DE" sz="1200" i="1" dirty="0" err="1"/>
              <a:t>Climate</a:t>
            </a:r>
            <a:r>
              <a:rPr lang="de-DE" sz="1200" i="1" dirty="0"/>
              <a:t> Fund</a:t>
            </a:r>
          </a:p>
        </p:txBody>
      </p:sp>
      <p:sp>
        <p:nvSpPr>
          <p:cNvPr id="5" name="Bildplatzhalter 2"/>
          <p:cNvSpPr txBox="1">
            <a:spLocks/>
          </p:cNvSpPr>
          <p:nvPr/>
        </p:nvSpPr>
        <p:spPr>
          <a:xfrm>
            <a:off x="5183188" y="995363"/>
            <a:ext cx="6172200" cy="4873625"/>
          </a:xfrm>
          <a:prstGeom prst="rect">
            <a:avLst/>
          </a:prstGeom>
        </p:spPr>
      </p:sp>
      <p:sp>
        <p:nvSpPr>
          <p:cNvPr id="6" name="Bildplatzhalter 2"/>
          <p:cNvSpPr txBox="1">
            <a:spLocks/>
          </p:cNvSpPr>
          <p:nvPr/>
        </p:nvSpPr>
        <p:spPr>
          <a:xfrm>
            <a:off x="5183188" y="995362"/>
            <a:ext cx="6172200" cy="4873625"/>
          </a:xfrm>
          <a:prstGeom prst="rect">
            <a:avLst/>
          </a:prstGeom>
        </p:spPr>
      </p:sp>
      <p:pic>
        <p:nvPicPr>
          <p:cNvPr id="7" name="Grafik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183188" y="2511790"/>
            <a:ext cx="7011378" cy="2193932"/>
          </a:xfrm>
          <a:prstGeom prst="rect">
            <a:avLst/>
          </a:prstGeom>
        </p:spPr>
      </p:pic>
    </p:spTree>
    <p:extLst>
      <p:ext uri="{BB962C8B-B14F-4D97-AF65-F5344CB8AC3E}">
        <p14:creationId xmlns="" xmlns:p14="http://schemas.microsoft.com/office/powerpoint/2010/main" val="3312491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0805" y="385590"/>
            <a:ext cx="3932237" cy="834528"/>
          </a:xfrm>
        </p:spPr>
        <p:txBody>
          <a:bodyPr>
            <a:normAutofit/>
          </a:bodyPr>
          <a:lstStyle/>
          <a:p>
            <a:r>
              <a:rPr lang="de-DE" sz="2400" dirty="0" smtClean="0"/>
              <a:t>Weltklimakonferenz:</a:t>
            </a:r>
            <a:r>
              <a:rPr lang="de-DE" sz="2400" dirty="0"/>
              <a:t/>
            </a:r>
            <a:br>
              <a:rPr lang="de-DE" sz="2400" dirty="0"/>
            </a:br>
            <a:r>
              <a:rPr lang="de-DE" sz="2400" dirty="0"/>
              <a:t>Indien</a:t>
            </a:r>
          </a:p>
        </p:txBody>
      </p:sp>
      <p:pic>
        <p:nvPicPr>
          <p:cNvPr id="5" name="Bildplatzhalter 4"/>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tretch>
            <a:fillRect/>
          </a:stretch>
        </p:blipFill>
        <p:spPr>
          <a:xfrm>
            <a:off x="4979980" y="457198"/>
            <a:ext cx="6712725" cy="4475150"/>
          </a:xfrm>
          <a:prstGeom prst="rect">
            <a:avLst/>
          </a:prstGeom>
        </p:spPr>
      </p:pic>
      <p:sp>
        <p:nvSpPr>
          <p:cNvPr id="4" name="Textplatzhalter 3"/>
          <p:cNvSpPr>
            <a:spLocks noGrp="1"/>
          </p:cNvSpPr>
          <p:nvPr>
            <p:ph type="body" sz="half" idx="2"/>
          </p:nvPr>
        </p:nvSpPr>
        <p:spPr/>
        <p:txBody>
          <a:bodyPr/>
          <a:lstStyle/>
          <a:p>
            <a:r>
              <a:rPr lang="de-DE" dirty="0" smtClean="0">
                <a:latin typeface="+mj-lt"/>
              </a:rPr>
              <a:t>Welt der Kontraste: Solar Panel, das auf einem schilfgedeckten Haus installiert wird. Licht gab es hier  nach Einbruch der Dunkelheit nur durch Kerosinlampen, ungesund für die Bewohner dieser Häuser und schädlich für die Erdatmosphäre.</a:t>
            </a:r>
          </a:p>
          <a:p>
            <a:r>
              <a:rPr lang="de-DE" dirty="0" smtClean="0">
                <a:latin typeface="+mj-lt"/>
              </a:rPr>
              <a:t>Mehr zu diesem Projekt von Klima-Kollekte und Brot-für-die-Welt:</a:t>
            </a:r>
          </a:p>
          <a:p>
            <a:r>
              <a:rPr lang="de-DE" sz="1200" i="1" dirty="0">
                <a:hlinkClick r:id="rId3"/>
              </a:rPr>
              <a:t>https://</a:t>
            </a:r>
            <a:r>
              <a:rPr lang="de-DE" sz="1200" i="1" dirty="0" smtClean="0">
                <a:hlinkClick r:id="rId3"/>
              </a:rPr>
              <a:t>klima-kollekte.de/projekte/11-01-2018-solarlampen-in-indien</a:t>
            </a:r>
            <a:endParaRPr lang="de-DE" sz="1200" i="1" dirty="0" smtClean="0"/>
          </a:p>
          <a:p>
            <a:r>
              <a:rPr lang="de-DE" sz="1200" i="1" dirty="0" smtClean="0"/>
              <a:t>Foto: Brot-für-die-Welt / Christoph-</a:t>
            </a:r>
            <a:r>
              <a:rPr lang="de-DE" sz="1200" i="1" dirty="0" err="1" smtClean="0"/>
              <a:t>Pürschner</a:t>
            </a:r>
            <a:endParaRPr lang="de-DE" sz="1200" i="1" dirty="0"/>
          </a:p>
        </p:txBody>
      </p:sp>
    </p:spTree>
    <p:extLst>
      <p:ext uri="{BB962C8B-B14F-4D97-AF65-F5344CB8AC3E}">
        <p14:creationId xmlns="" xmlns:p14="http://schemas.microsoft.com/office/powerpoint/2010/main" val="2487830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8" y="980500"/>
            <a:ext cx="3932237" cy="746393"/>
          </a:xfrm>
        </p:spPr>
        <p:txBody>
          <a:bodyPr>
            <a:normAutofit fontScale="90000"/>
          </a:bodyPr>
          <a:lstStyle/>
          <a:p>
            <a:r>
              <a:rPr lang="de-DE" sz="2400" dirty="0" smtClean="0"/>
              <a:t>Weltklimakonferenz:</a:t>
            </a:r>
            <a:r>
              <a:rPr lang="de-DE" sz="2400" dirty="0"/>
              <a:t/>
            </a:r>
            <a:br>
              <a:rPr lang="de-DE" sz="2400" dirty="0"/>
            </a:br>
            <a:r>
              <a:rPr lang="de-DE" sz="2400" dirty="0"/>
              <a:t>Indien</a:t>
            </a:r>
          </a:p>
        </p:txBody>
      </p:sp>
      <p:pic>
        <p:nvPicPr>
          <p:cNvPr id="6" name="Picture 3" descr="05_hütte mit kindern_59165"/>
          <p:cNvPicPr>
            <a:picLocks noGrp="1" noChangeAspect="1" noChangeArrowheads="1"/>
          </p:cNvPicPr>
          <p:nvPr>
            <p:ph type="pic" idx="1"/>
          </p:nvPr>
        </p:nvPicPr>
        <p:blipFill>
          <a:blip r:embed="rId2" cstate="print">
            <a:extLst>
              <a:ext uri="{28A0092B-C50C-407E-A947-70E740481C1C}">
                <a14:useLocalDpi xmlns="" xmlns:a14="http://schemas.microsoft.com/office/drawing/2010/main" val="0"/>
              </a:ext>
            </a:extLst>
          </a:blip>
          <a:srcRect l="9393" r="9393"/>
          <a:stretch>
            <a:fillRect/>
          </a:stretch>
        </p:blipFill>
        <p:spPr bwMode="auto">
          <a:xfrm>
            <a:off x="4888548" y="995363"/>
            <a:ext cx="6172200" cy="4873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platzhalter 3"/>
          <p:cNvSpPr>
            <a:spLocks noGrp="1"/>
          </p:cNvSpPr>
          <p:nvPr>
            <p:ph type="body" sz="half" idx="2"/>
          </p:nvPr>
        </p:nvSpPr>
        <p:spPr/>
        <p:txBody>
          <a:bodyPr/>
          <a:lstStyle/>
          <a:p>
            <a:r>
              <a:rPr lang="de-DE" altLang="de-DE" b="0" dirty="0" smtClean="0">
                <a:latin typeface="+mj-lt"/>
              </a:rPr>
              <a:t>Im Dorf </a:t>
            </a:r>
            <a:r>
              <a:rPr lang="de-DE" altLang="de-DE" b="0" dirty="0" err="1" smtClean="0">
                <a:latin typeface="+mj-lt"/>
              </a:rPr>
              <a:t>Pemmanahalli</a:t>
            </a:r>
            <a:r>
              <a:rPr lang="de-DE" altLang="de-DE" b="0" dirty="0" smtClean="0">
                <a:latin typeface="+mj-lt"/>
              </a:rPr>
              <a:t> können die Kinder so ihre Hausaufgaben im Schein einer LED-Lampe </a:t>
            </a:r>
            <a:r>
              <a:rPr lang="de-DE" altLang="de-DE" dirty="0" smtClean="0">
                <a:latin typeface="+mj-lt"/>
              </a:rPr>
              <a:t>erledigen</a:t>
            </a:r>
            <a:r>
              <a:rPr lang="de-DE" altLang="de-DE" b="0" dirty="0" smtClean="0">
                <a:latin typeface="+mj-lt"/>
              </a:rPr>
              <a:t>. Das Solar-Panel liefert auch hier klimaschonend Strom in Häuser und Dörfer, die bislang an kein Stromnetz angeschlossen sind</a:t>
            </a:r>
            <a:r>
              <a:rPr lang="de-DE" altLang="de-DE" b="0" dirty="0" smtClean="0"/>
              <a:t>.</a:t>
            </a:r>
          </a:p>
          <a:p>
            <a:r>
              <a:rPr lang="de-DE" sz="1200" i="1" dirty="0" smtClean="0"/>
              <a:t>Christoph </a:t>
            </a:r>
            <a:r>
              <a:rPr lang="de-DE" sz="1200" i="1" dirty="0" err="1" smtClean="0"/>
              <a:t>Püschner</a:t>
            </a:r>
            <a:r>
              <a:rPr lang="de-DE" sz="1200" i="1" dirty="0" smtClean="0"/>
              <a:t> / Brot </a:t>
            </a:r>
            <a:r>
              <a:rPr lang="de-DE" sz="1200" i="1" dirty="0"/>
              <a:t>für die Welt </a:t>
            </a:r>
          </a:p>
        </p:txBody>
      </p:sp>
    </p:spTree>
    <p:extLst>
      <p:ext uri="{BB962C8B-B14F-4D97-AF65-F5344CB8AC3E}">
        <p14:creationId xmlns="" xmlns:p14="http://schemas.microsoft.com/office/powerpoint/2010/main" val="1866685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Fazit:</a:t>
            </a:r>
            <a:endParaRPr lang="de-DE" dirty="0"/>
          </a:p>
        </p:txBody>
      </p:sp>
      <p:sp>
        <p:nvSpPr>
          <p:cNvPr id="3" name="Inhaltsplatzhalter 2"/>
          <p:cNvSpPr>
            <a:spLocks noGrp="1"/>
          </p:cNvSpPr>
          <p:nvPr>
            <p:ph idx="1"/>
          </p:nvPr>
        </p:nvSpPr>
        <p:spPr/>
        <p:txBody>
          <a:bodyPr/>
          <a:lstStyle/>
          <a:p>
            <a:pPr>
              <a:buNone/>
            </a:pPr>
            <a:r>
              <a:rPr lang="de-DE" dirty="0" smtClean="0"/>
              <a:t>	</a:t>
            </a:r>
          </a:p>
          <a:p>
            <a:pPr>
              <a:buNone/>
            </a:pPr>
            <a:endParaRPr lang="de-DE" dirty="0" smtClean="0"/>
          </a:p>
          <a:p>
            <a:pPr>
              <a:buNone/>
            </a:pPr>
            <a:r>
              <a:rPr lang="de-DE" smtClean="0"/>
              <a:t>	„</a:t>
            </a:r>
            <a:r>
              <a:rPr lang="de-DE" dirty="0" smtClean="0"/>
              <a:t>Unserer Bevölkerung - besonders auf dem Lande - macht der Klimawandel enorm zu schaffen. Aber ihre Armut auch. Wir müssen beides im Blick behalten.“</a:t>
            </a:r>
            <a:endParaRPr lang="de-D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8771" y="859315"/>
            <a:ext cx="3932237" cy="900629"/>
          </a:xfrm>
        </p:spPr>
        <p:txBody>
          <a:bodyPr>
            <a:normAutofit/>
          </a:bodyPr>
          <a:lstStyle/>
          <a:p>
            <a:r>
              <a:rPr lang="de-DE" sz="2400" dirty="0" smtClean="0"/>
              <a:t>Weltklimakonferenz:</a:t>
            </a:r>
            <a:br>
              <a:rPr lang="de-DE" sz="2400" dirty="0" smtClean="0"/>
            </a:br>
            <a:r>
              <a:rPr lang="de-DE" sz="2400" dirty="0" smtClean="0"/>
              <a:t>Indien</a:t>
            </a:r>
            <a:endParaRPr lang="de-DE" sz="2400" dirty="0"/>
          </a:p>
        </p:txBody>
      </p:sp>
      <p:sp>
        <p:nvSpPr>
          <p:cNvPr id="3" name="Bildplatzhalter 2"/>
          <p:cNvSpPr>
            <a:spLocks noGrp="1"/>
          </p:cNvSpPr>
          <p:nvPr>
            <p:ph type="pic" idx="1"/>
          </p:nvPr>
        </p:nvSpPr>
        <p:spPr/>
      </p:sp>
      <p:sp>
        <p:nvSpPr>
          <p:cNvPr id="4" name="Textplatzhalter 3"/>
          <p:cNvSpPr>
            <a:spLocks noGrp="1"/>
          </p:cNvSpPr>
          <p:nvPr>
            <p:ph type="body" sz="half" idx="2"/>
          </p:nvPr>
        </p:nvSpPr>
        <p:spPr/>
        <p:txBody>
          <a:bodyPr/>
          <a:lstStyle/>
          <a:p>
            <a:r>
              <a:rPr lang="de-DE" dirty="0" smtClean="0"/>
              <a:t>Modern und mit allem Komfort  wie alle Metropolen der Welt: Indiens Hauptstadt Neu Delhi. Das verschlingt viel Energie für Verkehr, Beleuchtung, Klimaanlagen, Konsum.</a:t>
            </a:r>
          </a:p>
          <a:p>
            <a:r>
              <a:rPr lang="de-DE" dirty="0" smtClean="0"/>
              <a:t>Dass die Pro-Kopf-Treibhausgas-Emissionen Indiens immer noch niedrig sind, liegt daran, dass wesentlich mehr Menschen auf dem Land oder in ärmlicheren Verhältnissen in den Slums der Städte leben.</a:t>
            </a:r>
          </a:p>
          <a:p>
            <a:r>
              <a:rPr lang="de-DE" sz="1200" i="1" dirty="0" smtClean="0"/>
              <a:t>Foto: </a:t>
            </a:r>
            <a:r>
              <a:rPr lang="de-DE" sz="1200" i="1" dirty="0" err="1" smtClean="0"/>
              <a:t>Shutterstock</a:t>
            </a:r>
            <a:r>
              <a:rPr lang="de-DE" sz="1200" i="1" dirty="0" smtClean="0"/>
              <a:t> / </a:t>
            </a:r>
            <a:r>
              <a:rPr lang="de-DE" sz="1200" i="1" dirty="0" err="1" smtClean="0"/>
              <a:t>PhotographerIncognito</a:t>
            </a:r>
            <a:endParaRPr lang="de-DE" sz="1200" i="1" dirty="0"/>
          </a:p>
        </p:txBody>
      </p:sp>
      <p:pic>
        <p:nvPicPr>
          <p:cNvPr id="6" name="Grafik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183188" y="987425"/>
            <a:ext cx="6556797" cy="4336451"/>
          </a:xfrm>
          <a:prstGeom prst="rect">
            <a:avLst/>
          </a:prstGeom>
        </p:spPr>
      </p:pic>
    </p:spTree>
    <p:extLst>
      <p:ext uri="{BB962C8B-B14F-4D97-AF65-F5344CB8AC3E}">
        <p14:creationId xmlns="" xmlns:p14="http://schemas.microsoft.com/office/powerpoint/2010/main" val="2861982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5214" y="407624"/>
            <a:ext cx="3932237" cy="790460"/>
          </a:xfrm>
        </p:spPr>
        <p:txBody>
          <a:bodyPr>
            <a:normAutofit/>
          </a:bodyPr>
          <a:lstStyle/>
          <a:p>
            <a:r>
              <a:rPr lang="de-DE" sz="2400" dirty="0" smtClean="0"/>
              <a:t>Weltklimakonferenz:</a:t>
            </a:r>
            <a:r>
              <a:rPr lang="de-DE" sz="2400" dirty="0"/>
              <a:t/>
            </a:r>
            <a:br>
              <a:rPr lang="de-DE" sz="2400" dirty="0"/>
            </a:br>
            <a:r>
              <a:rPr lang="de-DE" sz="2400" dirty="0"/>
              <a:t>Indien</a:t>
            </a:r>
          </a:p>
        </p:txBody>
      </p:sp>
      <p:sp>
        <p:nvSpPr>
          <p:cNvPr id="3" name="Bildplatzhalter 2"/>
          <p:cNvSpPr>
            <a:spLocks noGrp="1"/>
          </p:cNvSpPr>
          <p:nvPr>
            <p:ph type="pic" idx="1"/>
          </p:nvPr>
        </p:nvSpPr>
        <p:spPr/>
      </p:sp>
      <p:sp>
        <p:nvSpPr>
          <p:cNvPr id="4" name="Textplatzhalter 3"/>
          <p:cNvSpPr>
            <a:spLocks noGrp="1"/>
          </p:cNvSpPr>
          <p:nvPr>
            <p:ph type="body" sz="half" idx="2"/>
          </p:nvPr>
        </p:nvSpPr>
        <p:spPr>
          <a:xfrm>
            <a:off x="473724" y="1407406"/>
            <a:ext cx="2875403" cy="3506118"/>
          </a:xfrm>
        </p:spPr>
        <p:txBody>
          <a:bodyPr>
            <a:normAutofit lnSpcReduction="10000"/>
          </a:bodyPr>
          <a:lstStyle/>
          <a:p>
            <a:r>
              <a:rPr lang="de-DE" dirty="0" smtClean="0">
                <a:latin typeface="+mj-lt"/>
              </a:rPr>
              <a:t>Und natürlich würde auch Indien die wachsende Nachfrage nach Energie gern aus klimafreundlichen Quellen decken wie hier in </a:t>
            </a:r>
            <a:r>
              <a:rPr lang="de-DE" dirty="0" err="1" smtClean="0">
                <a:latin typeface="+mj-lt"/>
              </a:rPr>
              <a:t>Jaisalmer</a:t>
            </a:r>
            <a:r>
              <a:rPr lang="de-DE" dirty="0" smtClean="0">
                <a:latin typeface="+mj-lt"/>
              </a:rPr>
              <a:t>. </a:t>
            </a:r>
          </a:p>
          <a:p>
            <a:r>
              <a:rPr lang="de-DE" dirty="0" smtClean="0">
                <a:latin typeface="+mj-lt"/>
              </a:rPr>
              <a:t>Bei der insgesamt großen Bevölkerungszahl und dem Wunsch, den Lebensstandard der überwiegend ärmeren Bevölkerungsschichten zu heben, macht es einen erheblichen Unterschied, ob dieser </a:t>
            </a:r>
            <a:r>
              <a:rPr lang="de-DE" dirty="0" err="1" smtClean="0">
                <a:latin typeface="+mj-lt"/>
              </a:rPr>
              <a:t>Energie“hunger</a:t>
            </a:r>
            <a:r>
              <a:rPr lang="de-DE" dirty="0" smtClean="0">
                <a:latin typeface="+mj-lt"/>
              </a:rPr>
              <a:t>“ aus nachhaltigen Energiequellen gestillt wird ….</a:t>
            </a:r>
          </a:p>
          <a:p>
            <a:r>
              <a:rPr lang="de-DE" sz="1200" i="1" dirty="0" smtClean="0"/>
              <a:t>Foto: </a:t>
            </a:r>
            <a:r>
              <a:rPr lang="de-DE" sz="1200" i="1" dirty="0" err="1" smtClean="0"/>
              <a:t>Shutterstock</a:t>
            </a:r>
            <a:r>
              <a:rPr lang="de-DE" sz="1200" i="1" dirty="0" smtClean="0"/>
              <a:t> / </a:t>
            </a:r>
            <a:r>
              <a:rPr lang="de-DE" sz="1200" i="1" dirty="0" err="1" smtClean="0"/>
              <a:t>pzAxe</a:t>
            </a:r>
            <a:endParaRPr lang="de-DE" sz="1200" i="1" dirty="0"/>
          </a:p>
        </p:txBody>
      </p:sp>
      <p:pic>
        <p:nvPicPr>
          <p:cNvPr id="5" name="Grafik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387434" y="557735"/>
            <a:ext cx="8046720" cy="4251960"/>
          </a:xfrm>
          <a:prstGeom prst="rect">
            <a:avLst/>
          </a:prstGeom>
        </p:spPr>
      </p:pic>
    </p:spTree>
    <p:extLst>
      <p:ext uri="{BB962C8B-B14F-4D97-AF65-F5344CB8AC3E}">
        <p14:creationId xmlns="" xmlns:p14="http://schemas.microsoft.com/office/powerpoint/2010/main" val="43135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6738" y="892366"/>
            <a:ext cx="3932237" cy="812494"/>
          </a:xfrm>
        </p:spPr>
        <p:txBody>
          <a:bodyPr>
            <a:normAutofit/>
          </a:bodyPr>
          <a:lstStyle/>
          <a:p>
            <a:r>
              <a:rPr lang="de-DE" sz="2400" dirty="0" smtClean="0"/>
              <a:t>Weltklimakonferenz:</a:t>
            </a:r>
            <a:r>
              <a:rPr lang="de-DE" sz="2400" dirty="0"/>
              <a:t/>
            </a:r>
            <a:br>
              <a:rPr lang="de-DE" sz="2400" dirty="0"/>
            </a:br>
            <a:r>
              <a:rPr lang="de-DE" sz="2400" dirty="0"/>
              <a:t>Indien</a:t>
            </a:r>
          </a:p>
        </p:txBody>
      </p:sp>
      <p:sp>
        <p:nvSpPr>
          <p:cNvPr id="3" name="Bildplatzhalter 2"/>
          <p:cNvSpPr>
            <a:spLocks noGrp="1"/>
          </p:cNvSpPr>
          <p:nvPr>
            <p:ph type="pic" idx="1"/>
          </p:nvPr>
        </p:nvSpPr>
        <p:spPr/>
      </p:sp>
      <p:sp>
        <p:nvSpPr>
          <p:cNvPr id="4" name="Textplatzhalter 3"/>
          <p:cNvSpPr>
            <a:spLocks noGrp="1"/>
          </p:cNvSpPr>
          <p:nvPr>
            <p:ph type="body" sz="half" idx="2"/>
          </p:nvPr>
        </p:nvSpPr>
        <p:spPr/>
        <p:txBody>
          <a:bodyPr/>
          <a:lstStyle/>
          <a:p>
            <a:r>
              <a:rPr lang="de-DE" dirty="0" smtClean="0"/>
              <a:t>… oder wie hier in </a:t>
            </a:r>
            <a:r>
              <a:rPr lang="de-DE" dirty="0" err="1" smtClean="0"/>
              <a:t>Padubidri</a:t>
            </a:r>
            <a:r>
              <a:rPr lang="de-DE" dirty="0" smtClean="0"/>
              <a:t> im Bundesstaat Karnataka aus Kohlekraftwerken. Immer noch weit verbreitet, weil das – noch - billiger ist als erneuerbare Energie. </a:t>
            </a:r>
            <a:endParaRPr lang="de-DE" dirty="0" smtClean="0">
              <a:solidFill>
                <a:srgbClr val="FF0000"/>
              </a:solidFill>
            </a:endParaRPr>
          </a:p>
          <a:p>
            <a:r>
              <a:rPr lang="de-DE" sz="1200" i="1" dirty="0" smtClean="0"/>
              <a:t>Foto: </a:t>
            </a:r>
            <a:r>
              <a:rPr lang="de-DE" sz="1200" i="1" dirty="0" err="1" smtClean="0"/>
              <a:t>Shutterstock</a:t>
            </a:r>
            <a:r>
              <a:rPr lang="de-DE" sz="1200" i="1" dirty="0" smtClean="0"/>
              <a:t> / </a:t>
            </a:r>
            <a:r>
              <a:rPr lang="de-DE" sz="1200" i="1" dirty="0" err="1" smtClean="0"/>
              <a:t>sujan</a:t>
            </a:r>
            <a:r>
              <a:rPr lang="de-DE" sz="1200" i="1" dirty="0" smtClean="0"/>
              <a:t> </a:t>
            </a:r>
            <a:r>
              <a:rPr lang="de-DE" sz="1200" i="1" dirty="0" err="1" smtClean="0"/>
              <a:t>shetty</a:t>
            </a:r>
            <a:endParaRPr lang="de-DE" sz="1200" i="1" dirty="0"/>
          </a:p>
        </p:txBody>
      </p:sp>
      <p:pic>
        <p:nvPicPr>
          <p:cNvPr id="5" name="Grafik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183171" y="1082664"/>
            <a:ext cx="6402172" cy="4268114"/>
          </a:xfrm>
          <a:prstGeom prst="rect">
            <a:avLst/>
          </a:prstGeom>
        </p:spPr>
      </p:pic>
    </p:spTree>
    <p:extLst>
      <p:ext uri="{BB962C8B-B14F-4D97-AF65-F5344CB8AC3E}">
        <p14:creationId xmlns="" xmlns:p14="http://schemas.microsoft.com/office/powerpoint/2010/main" val="2345510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0805" y="936433"/>
            <a:ext cx="3932237" cy="823511"/>
          </a:xfrm>
        </p:spPr>
        <p:txBody>
          <a:bodyPr>
            <a:normAutofit/>
          </a:bodyPr>
          <a:lstStyle/>
          <a:p>
            <a:r>
              <a:rPr lang="de-DE" sz="2400" dirty="0" smtClean="0"/>
              <a:t>Weltklimakonferenz:</a:t>
            </a:r>
            <a:r>
              <a:rPr lang="de-DE" sz="2400" dirty="0"/>
              <a:t/>
            </a:r>
            <a:br>
              <a:rPr lang="de-DE" sz="2400" dirty="0"/>
            </a:br>
            <a:r>
              <a:rPr lang="de-DE" sz="2400" dirty="0"/>
              <a:t>Indien</a:t>
            </a:r>
          </a:p>
        </p:txBody>
      </p:sp>
      <p:sp>
        <p:nvSpPr>
          <p:cNvPr id="3" name="Bildplatzhalter 2"/>
          <p:cNvSpPr>
            <a:spLocks noGrp="1"/>
          </p:cNvSpPr>
          <p:nvPr>
            <p:ph type="pic" idx="1"/>
          </p:nvPr>
        </p:nvSpPr>
        <p:spPr/>
      </p:sp>
      <p:sp>
        <p:nvSpPr>
          <p:cNvPr id="4" name="Textplatzhalter 3"/>
          <p:cNvSpPr>
            <a:spLocks noGrp="1"/>
          </p:cNvSpPr>
          <p:nvPr>
            <p:ph type="body" sz="half" idx="2"/>
          </p:nvPr>
        </p:nvSpPr>
        <p:spPr/>
        <p:txBody>
          <a:bodyPr/>
          <a:lstStyle/>
          <a:p>
            <a:r>
              <a:rPr lang="de-DE" dirty="0" smtClean="0">
                <a:latin typeface="+mj-lt"/>
              </a:rPr>
              <a:t>Mal gefährdet zu wenig Wasser die Ernte und damit die Ernährung und die ganze dafür nötige Arbeit war umsonst ….</a:t>
            </a:r>
          </a:p>
          <a:p>
            <a:endParaRPr lang="de-DE" dirty="0"/>
          </a:p>
          <a:p>
            <a:r>
              <a:rPr lang="de-DE" sz="1200" i="1" dirty="0" smtClean="0"/>
              <a:t>Foto: </a:t>
            </a:r>
            <a:r>
              <a:rPr lang="de-DE" sz="1200" i="1" dirty="0" err="1" smtClean="0"/>
              <a:t>Shutterstock</a:t>
            </a:r>
            <a:r>
              <a:rPr lang="de-DE" sz="1200" i="1" dirty="0" smtClean="0"/>
              <a:t> / </a:t>
            </a:r>
            <a:r>
              <a:rPr lang="de-DE" sz="1200" i="1" dirty="0" err="1" smtClean="0"/>
              <a:t>Zastolskiy</a:t>
            </a:r>
            <a:r>
              <a:rPr lang="de-DE" sz="1200" i="1" dirty="0" smtClean="0"/>
              <a:t> Victor</a:t>
            </a:r>
            <a:endParaRPr lang="de-DE" sz="1200" i="1" dirty="0"/>
          </a:p>
        </p:txBody>
      </p:sp>
      <p:pic>
        <p:nvPicPr>
          <p:cNvPr id="5" name="Grafik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061260" y="987425"/>
            <a:ext cx="6567221" cy="4326026"/>
          </a:xfrm>
          <a:prstGeom prst="rect">
            <a:avLst/>
          </a:prstGeom>
        </p:spPr>
      </p:pic>
    </p:spTree>
    <p:extLst>
      <p:ext uri="{BB962C8B-B14F-4D97-AF65-F5344CB8AC3E}">
        <p14:creationId xmlns="" xmlns:p14="http://schemas.microsoft.com/office/powerpoint/2010/main" val="2098330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8" y="991519"/>
            <a:ext cx="3932237" cy="812494"/>
          </a:xfrm>
        </p:spPr>
        <p:txBody>
          <a:bodyPr>
            <a:normAutofit/>
          </a:bodyPr>
          <a:lstStyle/>
          <a:p>
            <a:r>
              <a:rPr lang="de-DE" sz="2400" dirty="0" smtClean="0"/>
              <a:t>Weltklimakonferenz:</a:t>
            </a:r>
            <a:r>
              <a:rPr lang="de-DE" sz="2400" dirty="0"/>
              <a:t/>
            </a:r>
            <a:br>
              <a:rPr lang="de-DE" sz="2400" dirty="0"/>
            </a:br>
            <a:r>
              <a:rPr lang="de-DE" sz="2400" dirty="0"/>
              <a:t>Indien</a:t>
            </a:r>
          </a:p>
        </p:txBody>
      </p:sp>
      <p:pic>
        <p:nvPicPr>
          <p:cNvPr id="5" name="Bildplatzhalter 4"/>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tretch>
            <a:fillRect/>
          </a:stretch>
        </p:blipFill>
        <p:spPr>
          <a:xfrm>
            <a:off x="4858895" y="1072499"/>
            <a:ext cx="6707947" cy="4471965"/>
          </a:xfrm>
          <a:prstGeom prst="rect">
            <a:avLst/>
          </a:prstGeom>
        </p:spPr>
      </p:pic>
      <p:sp>
        <p:nvSpPr>
          <p:cNvPr id="4" name="Textplatzhalter 3"/>
          <p:cNvSpPr>
            <a:spLocks noGrp="1"/>
          </p:cNvSpPr>
          <p:nvPr>
            <p:ph type="body" sz="half" idx="2"/>
          </p:nvPr>
        </p:nvSpPr>
        <p:spPr/>
        <p:txBody>
          <a:bodyPr/>
          <a:lstStyle/>
          <a:p>
            <a:r>
              <a:rPr lang="de-DE" dirty="0" smtClean="0">
                <a:latin typeface="+mj-lt"/>
              </a:rPr>
              <a:t>… dann wieder zu viel: häufig muss vor Überschwemmungen in Sicherheit gebracht werden, was zu retten ist, wie dieser Getreidesack von einem </a:t>
            </a:r>
            <a:r>
              <a:rPr lang="de-DE" dirty="0">
                <a:latin typeface="+mj-lt"/>
              </a:rPr>
              <a:t>B</a:t>
            </a:r>
            <a:r>
              <a:rPr lang="de-DE" dirty="0" smtClean="0">
                <a:latin typeface="+mj-lt"/>
              </a:rPr>
              <a:t>auern in Assam.</a:t>
            </a:r>
          </a:p>
          <a:p>
            <a:endParaRPr lang="de-DE" dirty="0"/>
          </a:p>
          <a:p>
            <a:r>
              <a:rPr lang="de-DE" sz="1200" i="1" dirty="0" smtClean="0"/>
              <a:t>Foto: </a:t>
            </a:r>
            <a:r>
              <a:rPr lang="de-DE" sz="1200" i="1" dirty="0" err="1" smtClean="0"/>
              <a:t>Shutterstock</a:t>
            </a:r>
            <a:r>
              <a:rPr lang="de-DE" sz="1200" i="1" dirty="0"/>
              <a:t> </a:t>
            </a:r>
            <a:r>
              <a:rPr lang="de-DE" sz="1200" i="1" dirty="0" smtClean="0"/>
              <a:t>/ </a:t>
            </a:r>
            <a:r>
              <a:rPr lang="de-DE" sz="1200" i="1" dirty="0" err="1" smtClean="0"/>
              <a:t>Simanta</a:t>
            </a:r>
            <a:r>
              <a:rPr lang="de-DE" sz="1200" i="1" dirty="0" smtClean="0"/>
              <a:t> </a:t>
            </a:r>
            <a:r>
              <a:rPr lang="de-DE" sz="1200" i="1" dirty="0" err="1" smtClean="0"/>
              <a:t>Talukdar</a:t>
            </a:r>
            <a:endParaRPr lang="de-DE" sz="1200" i="1" dirty="0"/>
          </a:p>
        </p:txBody>
      </p:sp>
    </p:spTree>
    <p:extLst>
      <p:ext uri="{BB962C8B-B14F-4D97-AF65-F5344CB8AC3E}">
        <p14:creationId xmlns="" xmlns:p14="http://schemas.microsoft.com/office/powerpoint/2010/main" val="2865281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8771" y="892366"/>
            <a:ext cx="3932237" cy="823511"/>
          </a:xfrm>
        </p:spPr>
        <p:txBody>
          <a:bodyPr>
            <a:normAutofit/>
          </a:bodyPr>
          <a:lstStyle/>
          <a:p>
            <a:r>
              <a:rPr lang="de-DE" sz="2400" dirty="0" smtClean="0"/>
              <a:t>Weltklimakonferenz:</a:t>
            </a:r>
            <a:r>
              <a:rPr lang="de-DE" sz="2400" dirty="0"/>
              <a:t/>
            </a:r>
            <a:br>
              <a:rPr lang="de-DE" sz="2400" dirty="0"/>
            </a:br>
            <a:r>
              <a:rPr lang="de-DE" sz="2400" dirty="0"/>
              <a:t>Indien</a:t>
            </a:r>
          </a:p>
        </p:txBody>
      </p:sp>
      <p:sp>
        <p:nvSpPr>
          <p:cNvPr id="3" name="Bildplatzhalter 2"/>
          <p:cNvSpPr>
            <a:spLocks noGrp="1"/>
          </p:cNvSpPr>
          <p:nvPr>
            <p:ph type="pic" idx="1"/>
          </p:nvPr>
        </p:nvSpPr>
        <p:spPr/>
      </p:sp>
      <p:sp>
        <p:nvSpPr>
          <p:cNvPr id="4" name="Textplatzhalter 3"/>
          <p:cNvSpPr>
            <a:spLocks noGrp="1"/>
          </p:cNvSpPr>
          <p:nvPr>
            <p:ph type="body" sz="half" idx="2"/>
          </p:nvPr>
        </p:nvSpPr>
        <p:spPr>
          <a:xfrm>
            <a:off x="839788" y="1826046"/>
            <a:ext cx="3932237" cy="3811588"/>
          </a:xfrm>
        </p:spPr>
        <p:txBody>
          <a:bodyPr/>
          <a:lstStyle/>
          <a:p>
            <a:r>
              <a:rPr lang="de-DE" dirty="0" smtClean="0">
                <a:latin typeface="+mj-lt"/>
              </a:rPr>
              <a:t>Mit Erdrutschen haben die Menschen in manchen Regionen immer schon gelebt – durch den Klimawandel werden sie aber häufiger.</a:t>
            </a:r>
          </a:p>
          <a:p>
            <a:r>
              <a:rPr lang="de-DE" dirty="0" smtClean="0">
                <a:latin typeface="+mj-lt"/>
              </a:rPr>
              <a:t>Hier im August 2012 in </a:t>
            </a:r>
            <a:r>
              <a:rPr lang="de-DE" dirty="0" err="1" smtClean="0">
                <a:latin typeface="+mj-lt"/>
              </a:rPr>
              <a:t>Manali</a:t>
            </a:r>
            <a:r>
              <a:rPr lang="de-DE" dirty="0" smtClean="0">
                <a:latin typeface="+mj-lt"/>
              </a:rPr>
              <a:t>.</a:t>
            </a:r>
          </a:p>
          <a:p>
            <a:r>
              <a:rPr lang="de-DE" dirty="0" smtClean="0">
                <a:latin typeface="+mj-lt"/>
              </a:rPr>
              <a:t>Die Gletscher im Himalaya schmelzen wie überall in der Welt und Felsen, Geröll, Erdreich verlieren ihre Stabilität durch Bodenfrost.</a:t>
            </a:r>
          </a:p>
          <a:p>
            <a:r>
              <a:rPr lang="de-DE" dirty="0" smtClean="0">
                <a:latin typeface="+mj-lt"/>
              </a:rPr>
              <a:t>Außerdem leiden darunter die regionalen Wasserkreisläufe.</a:t>
            </a:r>
          </a:p>
          <a:p>
            <a:endParaRPr lang="de-DE" dirty="0"/>
          </a:p>
          <a:p>
            <a:r>
              <a:rPr lang="de-DE" dirty="0" smtClean="0"/>
              <a:t>F</a:t>
            </a:r>
            <a:r>
              <a:rPr lang="de-DE" sz="1200" i="1" dirty="0" smtClean="0"/>
              <a:t>oto: </a:t>
            </a:r>
            <a:r>
              <a:rPr lang="de-DE" sz="1200" i="1" dirty="0" err="1" smtClean="0"/>
              <a:t>Shutterstock</a:t>
            </a:r>
            <a:r>
              <a:rPr lang="de-DE" sz="1200" i="1" dirty="0" smtClean="0"/>
              <a:t> / AJP</a:t>
            </a:r>
            <a:endParaRPr lang="de-DE" sz="1200" i="1" dirty="0"/>
          </a:p>
        </p:txBody>
      </p:sp>
      <p:pic>
        <p:nvPicPr>
          <p:cNvPr id="5" name="Grafik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29163" y="987408"/>
            <a:ext cx="6746169" cy="4497446"/>
          </a:xfrm>
          <a:prstGeom prst="rect">
            <a:avLst/>
          </a:prstGeom>
        </p:spPr>
      </p:pic>
    </p:spTree>
    <p:extLst>
      <p:ext uri="{BB962C8B-B14F-4D97-AF65-F5344CB8AC3E}">
        <p14:creationId xmlns="" xmlns:p14="http://schemas.microsoft.com/office/powerpoint/2010/main" val="1847140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8" y="903381"/>
            <a:ext cx="3932237" cy="845545"/>
          </a:xfrm>
        </p:spPr>
        <p:txBody>
          <a:bodyPr>
            <a:normAutofit/>
          </a:bodyPr>
          <a:lstStyle/>
          <a:p>
            <a:r>
              <a:rPr lang="de-DE" sz="2400" dirty="0" smtClean="0"/>
              <a:t>Weltklimakonferenz:</a:t>
            </a:r>
            <a:r>
              <a:rPr lang="de-DE" sz="2400" dirty="0"/>
              <a:t/>
            </a:r>
            <a:br>
              <a:rPr lang="de-DE" sz="2400" dirty="0"/>
            </a:br>
            <a:r>
              <a:rPr lang="de-DE" sz="2400" dirty="0"/>
              <a:t>Indien</a:t>
            </a:r>
          </a:p>
        </p:txBody>
      </p:sp>
      <p:sp>
        <p:nvSpPr>
          <p:cNvPr id="3" name="Bildplatzhalter 2"/>
          <p:cNvSpPr>
            <a:spLocks noGrp="1"/>
          </p:cNvSpPr>
          <p:nvPr>
            <p:ph type="pic" idx="1"/>
          </p:nvPr>
        </p:nvSpPr>
        <p:spPr/>
      </p:sp>
      <p:sp>
        <p:nvSpPr>
          <p:cNvPr id="4" name="Textplatzhalter 3"/>
          <p:cNvSpPr>
            <a:spLocks noGrp="1"/>
          </p:cNvSpPr>
          <p:nvPr>
            <p:ph type="body" sz="half" idx="2"/>
          </p:nvPr>
        </p:nvSpPr>
        <p:spPr/>
        <p:txBody>
          <a:bodyPr/>
          <a:lstStyle/>
          <a:p>
            <a:r>
              <a:rPr lang="de-DE" dirty="0" smtClean="0"/>
              <a:t>An heftige Regenfälle scheinen die Menschen auch in Städten schon gewohnt zu sein. (29. August 2017, Mumbai)</a:t>
            </a:r>
          </a:p>
          <a:p>
            <a:endParaRPr lang="de-DE" dirty="0" smtClean="0"/>
          </a:p>
          <a:p>
            <a:endParaRPr lang="de-DE" dirty="0"/>
          </a:p>
          <a:p>
            <a:r>
              <a:rPr lang="de-DE" sz="1200" i="1" dirty="0" smtClean="0"/>
              <a:t>Foto: </a:t>
            </a:r>
            <a:r>
              <a:rPr lang="de-DE" sz="1200" i="1" dirty="0" err="1" smtClean="0"/>
              <a:t>Shutterstock</a:t>
            </a:r>
            <a:r>
              <a:rPr lang="de-DE" sz="1200" i="1" dirty="0" smtClean="0"/>
              <a:t> / </a:t>
            </a:r>
            <a:r>
              <a:rPr lang="de-DE" sz="1200" i="1" dirty="0" err="1" smtClean="0"/>
              <a:t>bodom</a:t>
            </a:r>
            <a:endParaRPr lang="de-DE" sz="1200" i="1" dirty="0" smtClean="0"/>
          </a:p>
        </p:txBody>
      </p:sp>
      <p:pic>
        <p:nvPicPr>
          <p:cNvPr id="5" name="Grafik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49496" y="987408"/>
            <a:ext cx="6735409" cy="4497446"/>
          </a:xfrm>
          <a:prstGeom prst="rect">
            <a:avLst/>
          </a:prstGeom>
        </p:spPr>
      </p:pic>
    </p:spTree>
    <p:extLst>
      <p:ext uri="{BB962C8B-B14F-4D97-AF65-F5344CB8AC3E}">
        <p14:creationId xmlns="" xmlns:p14="http://schemas.microsoft.com/office/powerpoint/2010/main" val="3577710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8" y="903382"/>
            <a:ext cx="3932237" cy="768427"/>
          </a:xfrm>
        </p:spPr>
        <p:txBody>
          <a:bodyPr>
            <a:normAutofit/>
          </a:bodyPr>
          <a:lstStyle/>
          <a:p>
            <a:r>
              <a:rPr lang="de-DE" sz="2400" dirty="0" smtClean="0"/>
              <a:t>Weltklimakonferenz:</a:t>
            </a:r>
            <a:r>
              <a:rPr lang="de-DE" sz="2400" dirty="0"/>
              <a:t/>
            </a:r>
            <a:br>
              <a:rPr lang="de-DE" sz="2400" dirty="0"/>
            </a:br>
            <a:r>
              <a:rPr lang="de-DE" sz="2400" dirty="0"/>
              <a:t>Indien</a:t>
            </a:r>
          </a:p>
        </p:txBody>
      </p:sp>
      <p:sp>
        <p:nvSpPr>
          <p:cNvPr id="3" name="Bildplatzhalter 2"/>
          <p:cNvSpPr>
            <a:spLocks noGrp="1"/>
          </p:cNvSpPr>
          <p:nvPr>
            <p:ph type="pic" idx="1"/>
          </p:nvPr>
        </p:nvSpPr>
        <p:spPr/>
      </p:sp>
      <p:sp>
        <p:nvSpPr>
          <p:cNvPr id="4" name="Textplatzhalter 3"/>
          <p:cNvSpPr>
            <a:spLocks noGrp="1"/>
          </p:cNvSpPr>
          <p:nvPr>
            <p:ph type="body" sz="half" idx="2"/>
          </p:nvPr>
        </p:nvSpPr>
        <p:spPr/>
        <p:txBody>
          <a:bodyPr/>
          <a:lstStyle/>
          <a:p>
            <a:r>
              <a:rPr lang="de-DE" dirty="0" smtClean="0"/>
              <a:t>Gemeinsam packen die Menschen dieses Dorfes mit an bei der Installation eines Solarpanels in </a:t>
            </a:r>
            <a:r>
              <a:rPr lang="de-DE" dirty="0" err="1" smtClean="0"/>
              <a:t>Odisha</a:t>
            </a:r>
            <a:r>
              <a:rPr lang="de-DE" dirty="0" smtClean="0"/>
              <a:t> im Mai 2017. Das lohnt sich bei den vielen Sonnenstunden, schont das Klima</a:t>
            </a:r>
            <a:r>
              <a:rPr lang="de-DE" dirty="0"/>
              <a:t> </a:t>
            </a:r>
            <a:r>
              <a:rPr lang="de-DE" dirty="0" smtClean="0"/>
              <a:t>und bringt Strom in Dörfer, die bislang nicht an das Leitungsnetz angeschlossen waren.</a:t>
            </a:r>
          </a:p>
          <a:p>
            <a:endParaRPr lang="de-DE" dirty="0"/>
          </a:p>
          <a:p>
            <a:r>
              <a:rPr lang="de-DE" sz="1200" i="1" dirty="0" smtClean="0"/>
              <a:t>Foto: </a:t>
            </a:r>
            <a:r>
              <a:rPr lang="de-DE" sz="1200" i="1" dirty="0" err="1" smtClean="0"/>
              <a:t>Shutterstock</a:t>
            </a:r>
            <a:r>
              <a:rPr lang="de-DE" sz="1200" i="1" dirty="0" smtClean="0"/>
              <a:t> / The </a:t>
            </a:r>
            <a:r>
              <a:rPr lang="de-DE" sz="1200" i="1" dirty="0" err="1" smtClean="0"/>
              <a:t>Drone</a:t>
            </a:r>
            <a:r>
              <a:rPr lang="de-DE" sz="1200" i="1" dirty="0" smtClean="0"/>
              <a:t> Zone</a:t>
            </a:r>
            <a:endParaRPr lang="de-DE" sz="1200" i="1" dirty="0"/>
          </a:p>
        </p:txBody>
      </p:sp>
      <p:pic>
        <p:nvPicPr>
          <p:cNvPr id="5" name="Grafik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59665" y="987421"/>
            <a:ext cx="6640891" cy="3723955"/>
          </a:xfrm>
          <a:prstGeom prst="rect">
            <a:avLst/>
          </a:prstGeom>
        </p:spPr>
      </p:pic>
    </p:spTree>
    <p:extLst>
      <p:ext uri="{BB962C8B-B14F-4D97-AF65-F5344CB8AC3E}">
        <p14:creationId xmlns="" xmlns:p14="http://schemas.microsoft.com/office/powerpoint/2010/main" val="711117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575</Words>
  <Application>Microsoft Office PowerPoint</Application>
  <PresentationFormat>Benutzerdefiniert</PresentationFormat>
  <Paragraphs>63</Paragraphs>
  <Slides>14</Slides>
  <Notes>1</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Office Theme</vt:lpstr>
      <vt:lpstr> Kooperation KLIMABOOT Weltklimakonferenz  Indien     </vt:lpstr>
      <vt:lpstr>Weltklimakonferenz: Indien</vt:lpstr>
      <vt:lpstr>Weltklimakonferenz: Indien</vt:lpstr>
      <vt:lpstr>Weltklimakonferenz: Indien</vt:lpstr>
      <vt:lpstr>Weltklimakonferenz: Indien</vt:lpstr>
      <vt:lpstr>Weltklimakonferenz: Indien</vt:lpstr>
      <vt:lpstr>Weltklimakonferenz: Indien</vt:lpstr>
      <vt:lpstr>Weltklimakonferenz: Indien</vt:lpstr>
      <vt:lpstr>Weltklimakonferenz: Indien</vt:lpstr>
      <vt:lpstr>Weltklimakonferenz: Indien</vt:lpstr>
      <vt:lpstr>Weltklimakonferenz: Indien</vt:lpstr>
      <vt:lpstr>Weltklimakonferenz: Indien</vt:lpstr>
      <vt:lpstr>Weltklimakonferenz: Indien</vt:lpstr>
      <vt:lpstr>Fazit: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Dawin, Wolfram</dc:creator>
  <cp:lastModifiedBy>Beate</cp:lastModifiedBy>
  <cp:revision>30</cp:revision>
  <dcterms:created xsi:type="dcterms:W3CDTF">2021-09-27T10:25:24Z</dcterms:created>
  <dcterms:modified xsi:type="dcterms:W3CDTF">2022-02-18T13:45:08Z</dcterms:modified>
</cp:coreProperties>
</file>