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66" r:id="rId2"/>
    <p:sldId id="267" r:id="rId3"/>
    <p:sldId id="258" r:id="rId4"/>
    <p:sldId id="271" r:id="rId5"/>
    <p:sldId id="259" r:id="rId6"/>
    <p:sldId id="261" r:id="rId7"/>
    <p:sldId id="262" r:id="rId8"/>
    <p:sldId id="265" r:id="rId9"/>
    <p:sldId id="272" r:id="rId10"/>
    <p:sldId id="273" r:id="rId11"/>
    <p:sldId id="274"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08A85-9155-4219-97E7-C2A2A05661ED}" type="datetimeFigureOut">
              <a:rPr lang="de-DE" smtClean="0"/>
              <a:pPr/>
              <a:t>10.03.2022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BFAA9-B388-42F5-9FF3-5C454846C46F}" type="slidenum">
              <a:rPr lang="de-DE" smtClean="0"/>
              <a:pPr/>
              <a:t>‹Nr.›</a:t>
            </a:fld>
            <a:endParaRPr lang="de-DE"/>
          </a:p>
        </p:txBody>
      </p:sp>
    </p:spTree>
    <p:extLst>
      <p:ext uri="{BB962C8B-B14F-4D97-AF65-F5344CB8AC3E}">
        <p14:creationId xmlns:p14="http://schemas.microsoft.com/office/powerpoint/2010/main" xmlns="" val="79069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1532EAA-3818-419E-9DED-48E7313CF9C8}" type="slidenum">
              <a:rPr lang="de-DE" smtClean="0"/>
              <a:pPr/>
              <a:t>1</a:t>
            </a:fld>
            <a:endParaRPr lang="de-DE"/>
          </a:p>
        </p:txBody>
      </p:sp>
    </p:spTree>
    <p:extLst>
      <p:ext uri="{BB962C8B-B14F-4D97-AF65-F5344CB8AC3E}">
        <p14:creationId xmlns:p14="http://schemas.microsoft.com/office/powerpoint/2010/main" xmlns="" val="3147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 Aus</a:t>
            </a:r>
            <a:r>
              <a:rPr lang="de-DE" baseline="0" dirty="0" smtClean="0"/>
              <a:t> Publik-Forum DOSSIER Die Klima-Revolution. Jetzt ist die Zeit zum Handeln.</a:t>
            </a:r>
            <a:endParaRPr lang="de-DE" dirty="0"/>
          </a:p>
        </p:txBody>
      </p:sp>
      <p:sp>
        <p:nvSpPr>
          <p:cNvPr id="4" name="Foliennummernplatzhalter 3"/>
          <p:cNvSpPr>
            <a:spLocks noGrp="1"/>
          </p:cNvSpPr>
          <p:nvPr>
            <p:ph type="sldNum" sz="quarter" idx="10"/>
          </p:nvPr>
        </p:nvSpPr>
        <p:spPr/>
        <p:txBody>
          <a:bodyPr/>
          <a:lstStyle/>
          <a:p>
            <a:fld id="{E0EBFAA9-B388-42F5-9FF3-5C454846C46F}" type="slidenum">
              <a:rPr lang="de-DE" smtClean="0"/>
              <a:pPr/>
              <a:t>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62519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295648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347668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3681450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126336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140626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205442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374718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181166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376437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39B20C3F-EC0C-4AAD-91FE-9899DAC55873}" type="datetimeFigureOut">
              <a:rPr lang="de-DE" smtClean="0"/>
              <a:pPr/>
              <a:t>10.03.2022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270579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20C3F-EC0C-4AAD-91FE-9899DAC55873}" type="datetimeFigureOut">
              <a:rPr lang="de-DE" smtClean="0"/>
              <a:pPr/>
              <a:t>10.03.2022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BDA19-0F81-43DB-BC3B-2F217810D26F}" type="slidenum">
              <a:rPr lang="de-DE" smtClean="0"/>
              <a:pPr/>
              <a:t>‹Nr.›</a:t>
            </a:fld>
            <a:endParaRPr lang="de-DE"/>
          </a:p>
        </p:txBody>
      </p:sp>
    </p:spTree>
    <p:extLst>
      <p:ext uri="{BB962C8B-B14F-4D97-AF65-F5344CB8AC3E}">
        <p14:creationId xmlns:p14="http://schemas.microsoft.com/office/powerpoint/2010/main" xmlns="" val="18063941"/>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showcase/832184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wf.de/themen-projekte/klima-energie/erderwaermung-mit-folgen/" TargetMode="External"/><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6600" dirty="0" smtClean="0"/>
              <a:t>Kooperation KLIMABOOT</a:t>
            </a:r>
            <a:r>
              <a:rPr lang="de-DE" dirty="0" smtClean="0"/>
              <a:t/>
            </a:r>
            <a:br>
              <a:rPr lang="de-DE" dirty="0" smtClean="0"/>
            </a:br>
            <a:r>
              <a:rPr lang="de-DE" sz="8000" dirty="0" smtClean="0"/>
              <a:t>Weltklimakonferenz</a:t>
            </a:r>
            <a:endParaRPr lang="de-DE" sz="8000" dirty="0"/>
          </a:p>
        </p:txBody>
      </p:sp>
      <p:sp>
        <p:nvSpPr>
          <p:cNvPr id="3" name="Untertitel 2"/>
          <p:cNvSpPr>
            <a:spLocks noGrp="1"/>
          </p:cNvSpPr>
          <p:nvPr>
            <p:ph type="subTitle" idx="1"/>
          </p:nvPr>
        </p:nvSpPr>
        <p:spPr>
          <a:xfrm>
            <a:off x="1524000" y="3602038"/>
            <a:ext cx="9144000" cy="2368994"/>
          </a:xfrm>
        </p:spPr>
        <p:txBody>
          <a:bodyPr>
            <a:normAutofit/>
          </a:bodyPr>
          <a:lstStyle/>
          <a:p>
            <a:r>
              <a:rPr lang="de-DE" sz="5400" b="1" dirty="0" err="1" smtClean="0"/>
              <a:t>Fridays</a:t>
            </a:r>
            <a:r>
              <a:rPr lang="de-DE" sz="5400" b="1" dirty="0" smtClean="0"/>
              <a:t> </a:t>
            </a:r>
            <a:r>
              <a:rPr lang="de-DE" sz="5400" b="1" dirty="0" err="1" smtClean="0"/>
              <a:t>for</a:t>
            </a:r>
            <a:r>
              <a:rPr lang="de-DE" sz="5400" b="1" dirty="0" smtClean="0"/>
              <a:t> </a:t>
            </a:r>
            <a:r>
              <a:rPr lang="de-DE" sz="5400" b="1" dirty="0" err="1" smtClean="0"/>
              <a:t>future</a:t>
            </a:r>
            <a:endParaRPr lang="de-DE" sz="5400" b="1" dirty="0" smtClean="0"/>
          </a:p>
          <a:p>
            <a:r>
              <a:rPr lang="de-DE" sz="1600" b="1" dirty="0" smtClean="0">
                <a:solidFill>
                  <a:srgbClr val="FF0000"/>
                </a:solidFill>
              </a:rPr>
              <a:t>Die Stockbilder sind nur für die digitale Verwendung im Rahmen der Weltklimakonferenzen lizensiert!</a:t>
            </a:r>
          </a:p>
          <a:p>
            <a:endParaRPr lang="de-DE" dirty="0" smtClean="0"/>
          </a:p>
          <a:p>
            <a:r>
              <a:rPr lang="de-DE" dirty="0" smtClean="0"/>
              <a:t>Länderintros: </a:t>
            </a:r>
            <a:r>
              <a:rPr lang="de-DE" dirty="0">
                <a:solidFill>
                  <a:prstClr val="black"/>
                </a:solidFill>
                <a:latin typeface="Calibri Light" panose="020F0302020204030204"/>
                <a:ea typeface="+mj-ea"/>
                <a:cs typeface="+mj-cs"/>
                <a:hlinkClick r:id="rId3"/>
              </a:rPr>
              <a:t>https://</a:t>
            </a:r>
            <a:r>
              <a:rPr lang="de-DE" dirty="0" smtClean="0">
                <a:solidFill>
                  <a:prstClr val="black"/>
                </a:solidFill>
                <a:latin typeface="Calibri Light" panose="020F0302020204030204"/>
                <a:ea typeface="+mj-ea"/>
                <a:cs typeface="+mj-cs"/>
                <a:hlinkClick r:id="rId3"/>
              </a:rPr>
              <a:t>vimeo.com/showcase/8321843</a:t>
            </a:r>
            <a:endParaRPr lang="de-DE" dirty="0" smtClean="0">
              <a:solidFill>
                <a:prstClr val="black"/>
              </a:solidFill>
              <a:latin typeface="Calibri Light" panose="020F0302020204030204"/>
              <a:ea typeface="+mj-ea"/>
              <a:cs typeface="+mj-cs"/>
            </a:endParaRPr>
          </a:p>
          <a:p>
            <a:endParaRPr lang="de-DE" dirty="0"/>
          </a:p>
        </p:txBody>
      </p:sp>
      <p:sp>
        <p:nvSpPr>
          <p:cNvPr id="4" name="Fußzeilenplatzhalter 3"/>
          <p:cNvSpPr>
            <a:spLocks noGrp="1"/>
          </p:cNvSpPr>
          <p:nvPr>
            <p:ph type="ftr" sz="quarter" idx="11"/>
          </p:nvPr>
        </p:nvSpPr>
        <p:spPr/>
        <p:txBody>
          <a:bodyPr/>
          <a:lstStyle/>
          <a:p>
            <a:r>
              <a:rPr lang="de-DE" smtClean="0"/>
              <a:t>Kooperation KLIMABOOT www.klimaboot.de</a:t>
            </a:r>
            <a:endParaRPr lang="de-DE"/>
          </a:p>
        </p:txBody>
      </p:sp>
    </p:spTree>
    <p:extLst>
      <p:ext uri="{BB962C8B-B14F-4D97-AF65-F5344CB8AC3E}">
        <p14:creationId xmlns:p14="http://schemas.microsoft.com/office/powerpoint/2010/main" xmlns="" val="387620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462708"/>
            <a:ext cx="3932237" cy="1010797"/>
          </a:xfrm>
        </p:spPr>
        <p:txBody>
          <a:bodyPr/>
          <a:lstStyle/>
          <a:p>
            <a:r>
              <a:rPr lang="de-DE" dirty="0" smtClean="0"/>
              <a:t>Weltklimakonferenz:</a:t>
            </a:r>
            <a:br>
              <a:rPr lang="de-DE" dirty="0" smtClean="0"/>
            </a:br>
            <a:r>
              <a:rPr lang="de-DE" dirty="0" smtClean="0"/>
              <a:t>FRIDAYS FOR FUTURE</a:t>
            </a:r>
            <a:endParaRPr lang="de-DE" dirty="0"/>
          </a:p>
        </p:txBody>
      </p:sp>
      <p:pic>
        <p:nvPicPr>
          <p:cNvPr id="5" name="Inhaltsplatzhalter 4" descr="stock-photo-green-sea-turtle-swimming-above-a-coral-reef-close-up-sea-turtles-are-becoming-threatened-due-to-763135951.jpg"/>
          <p:cNvPicPr>
            <a:picLocks noGrp="1" noChangeAspect="1"/>
          </p:cNvPicPr>
          <p:nvPr>
            <p:ph idx="1"/>
          </p:nvPr>
        </p:nvPicPr>
        <p:blipFill>
          <a:blip r:embed="rId2" cstate="print"/>
          <a:stretch>
            <a:fillRect/>
          </a:stretch>
        </p:blipFill>
        <p:spPr>
          <a:xfrm>
            <a:off x="5950228" y="651004"/>
            <a:ext cx="6039063" cy="4026042"/>
          </a:xfrm>
        </p:spPr>
      </p:pic>
      <p:sp>
        <p:nvSpPr>
          <p:cNvPr id="4" name="Textplatzhalter 3"/>
          <p:cNvSpPr>
            <a:spLocks noGrp="1"/>
          </p:cNvSpPr>
          <p:nvPr>
            <p:ph type="body" sz="half" idx="2"/>
          </p:nvPr>
        </p:nvSpPr>
        <p:spPr>
          <a:xfrm>
            <a:off x="861822" y="1561640"/>
            <a:ext cx="5087286" cy="4574755"/>
          </a:xfrm>
        </p:spPr>
        <p:txBody>
          <a:bodyPr>
            <a:normAutofit/>
          </a:bodyPr>
          <a:lstStyle/>
          <a:p>
            <a:r>
              <a:rPr lang="de-DE" dirty="0" smtClean="0"/>
              <a:t>Die Lederschildkröte steht für viele Arten, von deren Schicksal Menschen nicht viel mit bekommen, denen die Erwärmung der Weltmeere zu schaffen macht.</a:t>
            </a:r>
          </a:p>
          <a:p>
            <a:r>
              <a:rPr lang="de-DE" dirty="0" smtClean="0"/>
              <a:t>Damit stehen Lebewesen vor dem Aussterben, von denen jedes auf seine Art einzigartig ist. Mit welchem Recht wollen Menschen über deren Fortbestand zu entscheiden dürfen?</a:t>
            </a:r>
          </a:p>
          <a:p>
            <a:r>
              <a:rPr lang="de-DE" dirty="0" smtClean="0"/>
              <a:t>Ganz egal, ob man das Entstehen dieser Artenvielfalt religiös versteht, und jedes Tier, jede Pflanze als Mit-Geschöpf achtet, oder einfach nur über das staunt, was die Evolution an Vielfalt von Lebensformen hervorgebracht hat. Diese Vielfalt ist Grund zum Staunen und zum Handeln, um sich für deren Erhalt und damit gegen den Klimawandel entschlossen einzusetzen.</a:t>
            </a:r>
          </a:p>
          <a:p>
            <a:r>
              <a:rPr lang="de-DE" sz="1000" dirty="0" smtClean="0">
                <a:solidFill>
                  <a:srgbClr val="00B0F0"/>
                </a:solidFill>
              </a:rPr>
              <a:t>Mehr hier:</a:t>
            </a:r>
          </a:p>
          <a:p>
            <a:r>
              <a:rPr lang="de-DE" sz="1000" dirty="0" smtClean="0"/>
              <a:t>https://www.peta.de/themen/klimawandel-bedrohte-arten/</a:t>
            </a:r>
            <a:br>
              <a:rPr lang="de-DE" sz="1000" dirty="0" smtClean="0"/>
            </a:br>
            <a:r>
              <a:rPr lang="de-DE" sz="1000" dirty="0" smtClean="0"/>
              <a:t>https://www.rekordtiere.de/10-tiere-die-durch-den-klimawandel-bedroht-sind/</a:t>
            </a:r>
            <a:br>
              <a:rPr lang="de-DE" sz="1000" dirty="0" smtClean="0"/>
            </a:br>
            <a:r>
              <a:rPr lang="de-DE" sz="1000" dirty="0" smtClean="0">
                <a:hlinkClick r:id="rId3"/>
              </a:rPr>
              <a:t>https://www.wwf.de/themen-projekte/klima-energie/erderwaermung-mit-folgen/</a:t>
            </a:r>
            <a:endParaRPr lang="de-DE" sz="1000" dirty="0" smtClean="0"/>
          </a:p>
          <a:p>
            <a:r>
              <a:rPr lang="de-DE" sz="1200" i="1" dirty="0" smtClean="0">
                <a:latin typeface="+mj-lt"/>
              </a:rPr>
              <a:t>Foto: </a:t>
            </a:r>
            <a:r>
              <a:rPr lang="de-DE" sz="1200" i="1" dirty="0" err="1" smtClean="0"/>
              <a:t>Shutterstock</a:t>
            </a:r>
            <a:r>
              <a:rPr lang="de-DE" sz="1200" i="1" dirty="0" smtClean="0"/>
              <a:t> / </a:t>
            </a:r>
            <a:r>
              <a:rPr lang="de-DE" sz="1200" i="1" dirty="0" err="1" smtClean="0">
                <a:latin typeface="+mj-lt"/>
              </a:rPr>
              <a:t>SaltedLife</a:t>
            </a:r>
            <a:endParaRPr lang="de-DE" sz="1200" i="1" dirty="0" smtClean="0">
              <a:latin typeface="+mj-lt"/>
            </a:endParaRPr>
          </a:p>
          <a:p>
            <a:endParaRPr lang="de-DE" dirty="0" smtClean="0"/>
          </a:p>
          <a:p>
            <a:endParaRPr lang="de-DE" dirty="0" smtClean="0"/>
          </a:p>
          <a:p>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815248"/>
            <a:ext cx="3932237" cy="1043848"/>
          </a:xfrm>
        </p:spPr>
        <p:txBody>
          <a:bodyPr/>
          <a:lstStyle/>
          <a:p>
            <a:r>
              <a:rPr lang="de-DE" dirty="0" smtClean="0"/>
              <a:t>Weltklimakonferenz:</a:t>
            </a:r>
            <a:br>
              <a:rPr lang="de-DE" dirty="0" smtClean="0"/>
            </a:br>
            <a:r>
              <a:rPr lang="de-DE" dirty="0" smtClean="0"/>
              <a:t>FRIDAYS FOR FUTURE</a:t>
            </a:r>
            <a:endParaRPr lang="de-DE" dirty="0"/>
          </a:p>
        </p:txBody>
      </p:sp>
      <p:pic>
        <p:nvPicPr>
          <p:cNvPr id="5" name="Bildplatzhalt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tretch>
            <a:fillRect/>
          </a:stretch>
        </p:blipFill>
        <p:spPr>
          <a:xfrm>
            <a:off x="4898700" y="995076"/>
            <a:ext cx="6893662" cy="4541063"/>
          </a:xfrm>
          <a:prstGeom prst="rect">
            <a:avLst/>
          </a:prstGeom>
        </p:spPr>
      </p:pic>
      <p:sp>
        <p:nvSpPr>
          <p:cNvPr id="4" name="Textplatzhalter 3"/>
          <p:cNvSpPr>
            <a:spLocks noGrp="1"/>
          </p:cNvSpPr>
          <p:nvPr>
            <p:ph type="body" sz="half" idx="2"/>
          </p:nvPr>
        </p:nvSpPr>
        <p:spPr/>
        <p:txBody>
          <a:bodyPr/>
          <a:lstStyle/>
          <a:p>
            <a:r>
              <a:rPr lang="de-DE" dirty="0" smtClean="0"/>
              <a:t>Berlin 20.09.2019 Klare Appelle an diejenigen, die in Wirtschaft und Politik die Weichen stellen könnten, für eine konsequente Klima-Politik, es aber viel zu </a:t>
            </a:r>
            <a:r>
              <a:rPr lang="de-DE" dirty="0" err="1" smtClean="0"/>
              <a:t>zögerrich</a:t>
            </a:r>
            <a:r>
              <a:rPr lang="de-DE" dirty="0" smtClean="0"/>
              <a:t> tun.</a:t>
            </a:r>
          </a:p>
          <a:p>
            <a:endParaRPr lang="de-DE" dirty="0"/>
          </a:p>
          <a:p>
            <a:r>
              <a:rPr lang="de-DE" sz="1200" i="1" dirty="0" smtClean="0"/>
              <a:t>Foto: </a:t>
            </a:r>
            <a:r>
              <a:rPr lang="de-DE" sz="1200" i="1" dirty="0" err="1" smtClean="0"/>
              <a:t>Shutterstock</a:t>
            </a:r>
            <a:r>
              <a:rPr lang="de-DE" sz="1200" i="1" dirty="0" smtClean="0"/>
              <a:t> / In Green</a:t>
            </a:r>
            <a:endParaRPr lang="de-DE" sz="1200" i="1" dirty="0"/>
          </a:p>
        </p:txBody>
      </p:sp>
    </p:spTree>
    <p:extLst>
      <p:ext uri="{BB962C8B-B14F-4D97-AF65-F5344CB8AC3E}">
        <p14:creationId xmlns:p14="http://schemas.microsoft.com/office/powerpoint/2010/main" xmlns="" val="3431378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8771" y="771182"/>
            <a:ext cx="3932237" cy="1021814"/>
          </a:xfrm>
        </p:spPr>
        <p:txBody>
          <a:bodyPr/>
          <a:lstStyle/>
          <a:p>
            <a:r>
              <a:rPr lang="de-DE" dirty="0" smtClean="0"/>
              <a:t>Weltklimakonferenz:</a:t>
            </a:r>
            <a:br>
              <a:rPr lang="de-DE" dirty="0" smtClean="0"/>
            </a:br>
            <a:r>
              <a:rPr lang="de-DE" dirty="0" smtClean="0"/>
              <a:t>FRIDAYS FOR FUTURE</a:t>
            </a:r>
            <a:endParaRPr lang="de-DE" dirty="0"/>
          </a:p>
        </p:txBody>
      </p:sp>
      <p:pic>
        <p:nvPicPr>
          <p:cNvPr id="5" name="Bildplatzhalt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tretch>
            <a:fillRect/>
          </a:stretch>
        </p:blipFill>
        <p:spPr>
          <a:xfrm>
            <a:off x="4772003" y="1019350"/>
            <a:ext cx="7051944" cy="4701296"/>
          </a:xfrm>
          <a:prstGeom prst="rect">
            <a:avLst/>
          </a:prstGeom>
        </p:spPr>
      </p:pic>
      <p:sp>
        <p:nvSpPr>
          <p:cNvPr id="4" name="Textplatzhalter 3"/>
          <p:cNvSpPr>
            <a:spLocks noGrp="1"/>
          </p:cNvSpPr>
          <p:nvPr>
            <p:ph type="body" sz="half" idx="2"/>
          </p:nvPr>
        </p:nvSpPr>
        <p:spPr/>
        <p:txBody>
          <a:bodyPr/>
          <a:lstStyle/>
          <a:p>
            <a:r>
              <a:rPr lang="de-DE" dirty="0" smtClean="0"/>
              <a:t>USA, 20.9.2019: </a:t>
            </a:r>
            <a:r>
              <a:rPr lang="de-DE" dirty="0" smtClean="0">
                <a:latin typeface="+mj-lt"/>
              </a:rPr>
              <a:t>FRIDAYS FOR FUTURE – Protestbewegung rund um den Globus. Klar in den Forderungen, hartnäckig die Regierenden in aller Welt an ihre Versprechungen erinnernd, so dass es niemand überhören kann.</a:t>
            </a:r>
          </a:p>
          <a:p>
            <a:r>
              <a:rPr lang="de-DE" sz="1200" i="1" dirty="0" smtClean="0"/>
              <a:t>Foto: </a:t>
            </a:r>
            <a:r>
              <a:rPr lang="de-DE" sz="1200" i="1" dirty="0" err="1" smtClean="0"/>
              <a:t>Shutterstock</a:t>
            </a:r>
            <a:r>
              <a:rPr lang="de-DE" sz="1200" i="1" dirty="0" smtClean="0"/>
              <a:t> / Luis </a:t>
            </a:r>
            <a:r>
              <a:rPr lang="de-DE" sz="1200" i="1" dirty="0" err="1" smtClean="0"/>
              <a:t>Boza</a:t>
            </a:r>
            <a:endParaRPr lang="de-DE" sz="1200" i="1" dirty="0"/>
          </a:p>
        </p:txBody>
      </p:sp>
    </p:spTree>
    <p:extLst>
      <p:ext uri="{BB962C8B-B14F-4D97-AF65-F5344CB8AC3E}">
        <p14:creationId xmlns:p14="http://schemas.microsoft.com/office/powerpoint/2010/main" xmlns="" val="3520340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754" y="341522"/>
            <a:ext cx="3932237" cy="999781"/>
          </a:xfrm>
        </p:spPr>
        <p:txBody>
          <a:bodyPr/>
          <a:lstStyle/>
          <a:p>
            <a:r>
              <a:rPr lang="de-DE" dirty="0" smtClean="0"/>
              <a:t>Weltklimakonferenz:</a:t>
            </a:r>
            <a:br>
              <a:rPr lang="de-DE" dirty="0" smtClean="0"/>
            </a:br>
            <a:r>
              <a:rPr lang="de-DE" dirty="0" smtClean="0"/>
              <a:t>FRIDAYS FOR FUTURE</a:t>
            </a:r>
            <a:endParaRPr lang="de-DE" dirty="0"/>
          </a:p>
        </p:txBody>
      </p:sp>
      <p:pic>
        <p:nvPicPr>
          <p:cNvPr id="5" name="Bildplatzhalt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tretch>
            <a:fillRect/>
          </a:stretch>
        </p:blipFill>
        <p:spPr>
          <a:xfrm>
            <a:off x="4908850" y="574345"/>
            <a:ext cx="6879946" cy="4586630"/>
          </a:xfrm>
          <a:prstGeom prst="rect">
            <a:avLst/>
          </a:prstGeom>
        </p:spPr>
      </p:pic>
      <p:sp>
        <p:nvSpPr>
          <p:cNvPr id="4" name="Textplatzhalter 3"/>
          <p:cNvSpPr>
            <a:spLocks noGrp="1"/>
          </p:cNvSpPr>
          <p:nvPr>
            <p:ph type="body" sz="half" idx="2"/>
          </p:nvPr>
        </p:nvSpPr>
        <p:spPr/>
        <p:txBody>
          <a:bodyPr/>
          <a:lstStyle/>
          <a:p>
            <a:r>
              <a:rPr lang="de-DE" dirty="0" smtClean="0"/>
              <a:t>11.09.2019 Spanien: Sie verschaffen Aufmerksamkeit auch denen, die ihre Interessen auf Weltklimakonferenzen offiziell nicht vertreten können: </a:t>
            </a:r>
            <a:r>
              <a:rPr lang="de-DE" dirty="0" smtClean="0"/>
              <a:t>indigene, </a:t>
            </a:r>
            <a:r>
              <a:rPr lang="de-DE" dirty="0" smtClean="0"/>
              <a:t>also einheimischen Bevölkerungsgruppe, zum Beispiel aus Brasilien.</a:t>
            </a:r>
          </a:p>
          <a:p>
            <a:r>
              <a:rPr lang="de-DE" sz="1200" i="1" dirty="0" smtClean="0"/>
              <a:t>Foto: </a:t>
            </a:r>
            <a:r>
              <a:rPr lang="de-DE" sz="1200" i="1" dirty="0" err="1" smtClean="0"/>
              <a:t>Shutterstock</a:t>
            </a:r>
            <a:r>
              <a:rPr lang="de-DE" sz="1200" i="1" dirty="0" smtClean="0"/>
              <a:t> / Chris Trinh</a:t>
            </a:r>
            <a:endParaRPr lang="de-DE" sz="1200" i="1" dirty="0"/>
          </a:p>
        </p:txBody>
      </p:sp>
    </p:spTree>
    <p:extLst>
      <p:ext uri="{BB962C8B-B14F-4D97-AF65-F5344CB8AC3E}">
        <p14:creationId xmlns:p14="http://schemas.microsoft.com/office/powerpoint/2010/main" xmlns="" val="2422053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793215"/>
            <a:ext cx="3932237" cy="1021814"/>
          </a:xfrm>
        </p:spPr>
        <p:txBody>
          <a:bodyPr/>
          <a:lstStyle/>
          <a:p>
            <a:r>
              <a:rPr lang="de-DE" dirty="0" smtClean="0"/>
              <a:t>Weltklimakonferenz:</a:t>
            </a:r>
            <a:br>
              <a:rPr lang="de-DE" dirty="0" smtClean="0"/>
            </a:br>
            <a:r>
              <a:rPr lang="de-DE" dirty="0" smtClean="0"/>
              <a:t>FRIDAYS FOR FUTURE</a:t>
            </a:r>
            <a:endParaRPr lang="de-DE" dirty="0"/>
          </a:p>
        </p:txBody>
      </p:sp>
      <p:sp>
        <p:nvSpPr>
          <p:cNvPr id="4" name="Textplatzhalter 3"/>
          <p:cNvSpPr>
            <a:spLocks noGrp="1"/>
          </p:cNvSpPr>
          <p:nvPr>
            <p:ph type="body" sz="half" idx="2"/>
          </p:nvPr>
        </p:nvSpPr>
        <p:spPr/>
        <p:txBody>
          <a:bodyPr>
            <a:normAutofit fontScale="92500" lnSpcReduction="20000"/>
          </a:bodyPr>
          <a:lstStyle/>
          <a:p>
            <a:r>
              <a:rPr lang="de-DE" sz="1700" dirty="0" smtClean="0"/>
              <a:t>Sie schenken Gehör denen, die aus ungewohnter Perspektive und mit ungewohnten Worten Kritik üben: </a:t>
            </a:r>
          </a:p>
          <a:p>
            <a:r>
              <a:rPr lang="de-DE" sz="1700" dirty="0" smtClean="0"/>
              <a:t>„Es war sehr fahrlässig von den Menschen, Mutter Erde auszubeuten. Sie haben ihr die Mineralien genommen für das Wohl ihrer Wirtschaft. Die Leute der westlichen Welt schauen nicht über ihre Nasenspitze hinaus. </a:t>
            </a:r>
          </a:p>
          <a:p>
            <a:r>
              <a:rPr lang="de-DE" sz="1700" dirty="0" smtClean="0"/>
              <a:t>Meine Mutter sagt: wenn du lernen kannst, wie du das Eis in den Herzen der Menschen zum Schmelzen bringst, dann können sich Menschen verändern. Nur dann haben wir eine Chance. Sonst wird das Eis der Erde schmelzen, und das Eis im Herzen der Menschen wird immer härter gefrieren.“*</a:t>
            </a:r>
          </a:p>
          <a:p>
            <a:r>
              <a:rPr lang="de-DE" dirty="0" err="1" smtClean="0"/>
              <a:t>Angaangaq</a:t>
            </a:r>
            <a:r>
              <a:rPr lang="de-DE" dirty="0" smtClean="0"/>
              <a:t>, Inuit aus Grönland</a:t>
            </a:r>
          </a:p>
          <a:p>
            <a:r>
              <a:rPr lang="de-DE" sz="1200" i="1" dirty="0" smtClean="0"/>
              <a:t>Foto: </a:t>
            </a:r>
            <a:r>
              <a:rPr lang="de-DE" sz="1200" i="1" dirty="0" err="1" smtClean="0"/>
              <a:t>Shutterstock</a:t>
            </a:r>
            <a:r>
              <a:rPr lang="de-DE" sz="1200" i="1" dirty="0" smtClean="0"/>
              <a:t> / </a:t>
            </a:r>
            <a:r>
              <a:rPr lang="de-DE" sz="1200" i="1" dirty="0" err="1" smtClean="0"/>
              <a:t>Danita</a:t>
            </a:r>
            <a:r>
              <a:rPr lang="de-DE" sz="1200" i="1" dirty="0" smtClean="0"/>
              <a:t> </a:t>
            </a:r>
            <a:r>
              <a:rPr lang="de-DE" sz="1200" i="1" dirty="0" err="1" smtClean="0"/>
              <a:t>Delimont</a:t>
            </a:r>
            <a:endParaRPr lang="de-DE" sz="1200" i="1" dirty="0"/>
          </a:p>
        </p:txBody>
      </p:sp>
      <p:pic>
        <p:nvPicPr>
          <p:cNvPr id="7" name="Inhaltsplatzhalter 6" descr="shutterstock_editorial_2015653502 Inuit.jpg"/>
          <p:cNvPicPr>
            <a:picLocks noGrp="1" noChangeAspect="1"/>
          </p:cNvPicPr>
          <p:nvPr>
            <p:ph idx="1"/>
          </p:nvPr>
        </p:nvPicPr>
        <p:blipFill>
          <a:blip r:embed="rId3" cstate="print"/>
          <a:stretch>
            <a:fillRect/>
          </a:stretch>
        </p:blipFill>
        <p:spPr>
          <a:xfrm>
            <a:off x="5049189" y="921375"/>
            <a:ext cx="6679021" cy="482620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3856" y="440674"/>
            <a:ext cx="3932237" cy="999781"/>
          </a:xfrm>
        </p:spPr>
        <p:txBody>
          <a:bodyPr/>
          <a:lstStyle/>
          <a:p>
            <a:r>
              <a:rPr lang="de-DE" dirty="0" smtClean="0"/>
              <a:t>Weltklimakonferenz:</a:t>
            </a:r>
            <a:br>
              <a:rPr lang="de-DE" dirty="0" smtClean="0"/>
            </a:br>
            <a:r>
              <a:rPr lang="de-DE" dirty="0" smtClean="0"/>
              <a:t>FRIDAYS FOR FUTURE</a:t>
            </a:r>
            <a:endParaRPr lang="de-DE" dirty="0"/>
          </a:p>
        </p:txBody>
      </p:sp>
      <p:pic>
        <p:nvPicPr>
          <p:cNvPr id="5" name="Bildplatzhalt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tretch>
            <a:fillRect/>
          </a:stretch>
        </p:blipFill>
        <p:spPr>
          <a:xfrm>
            <a:off x="5071428" y="584517"/>
            <a:ext cx="6172200" cy="4114800"/>
          </a:xfrm>
          <a:prstGeom prst="rect">
            <a:avLst/>
          </a:prstGeom>
        </p:spPr>
      </p:pic>
      <p:sp>
        <p:nvSpPr>
          <p:cNvPr id="4" name="Textplatzhalter 3"/>
          <p:cNvSpPr>
            <a:spLocks noGrp="1"/>
          </p:cNvSpPr>
          <p:nvPr>
            <p:ph type="body" sz="half" idx="2"/>
          </p:nvPr>
        </p:nvSpPr>
        <p:spPr>
          <a:xfrm>
            <a:off x="839788" y="1465243"/>
            <a:ext cx="3932237" cy="4902506"/>
          </a:xfrm>
        </p:spPr>
        <p:txBody>
          <a:bodyPr>
            <a:normAutofit fontScale="85000" lnSpcReduction="20000"/>
          </a:bodyPr>
          <a:lstStyle/>
          <a:p>
            <a:r>
              <a:rPr lang="de-DE" sz="1900" dirty="0" smtClean="0">
                <a:latin typeface="+mj-lt"/>
              </a:rPr>
              <a:t>Die Vertreter indigener Gruppen sind zutiefst davon überzeugt: Menschen, Tiere, Pflanzen, teilen gemeinsame Lebensräume, und müssen sich gegenseitig respektieren. Deshalb gehen sie mit ihrer Umwelt oder besser Mit-Welt schonend um und plündern sie nicht aus.</a:t>
            </a:r>
          </a:p>
          <a:p>
            <a:r>
              <a:rPr lang="de-DE" sz="1900" dirty="0" smtClean="0">
                <a:latin typeface="+mj-lt"/>
              </a:rPr>
              <a:t>So schützen sie mit ihrer Lebensweise Ökosysteme, die für das Überleben der Menschheit unverzichtbar sind., und stellen die gewohnten Prioritäten in Frage:</a:t>
            </a:r>
          </a:p>
          <a:p>
            <a:r>
              <a:rPr lang="de-DE" sz="1900" dirty="0" smtClean="0">
                <a:latin typeface="+mj-lt"/>
              </a:rPr>
              <a:t> Was ist schon der schnelle Profit durch Tropenholz, Gold und andere Bodenschätze, Ackerland gegen  den Klimawandel und die Vernichtung der Lebensgrundlagen?</a:t>
            </a:r>
          </a:p>
          <a:p>
            <a:r>
              <a:rPr lang="de-DE" sz="1900" dirty="0" smtClean="0">
                <a:latin typeface="+mj-lt"/>
              </a:rPr>
              <a:t>„Erst wenn der letzte Baum gerodet, der letzte Fluss vergiftet, der letzte Fisch gefangen ist, werdet ihr merken, dass man Geld nicht essen kann.“  (Weissagung der </a:t>
            </a:r>
            <a:r>
              <a:rPr lang="de-DE" sz="1900" dirty="0" err="1" smtClean="0">
                <a:latin typeface="+mj-lt"/>
              </a:rPr>
              <a:t>Cree</a:t>
            </a:r>
            <a:r>
              <a:rPr lang="de-DE" sz="1900" dirty="0" smtClean="0">
                <a:latin typeface="+mj-lt"/>
              </a:rPr>
              <a:t>)</a:t>
            </a:r>
          </a:p>
          <a:p>
            <a:endParaRPr lang="de-DE" dirty="0" smtClean="0"/>
          </a:p>
          <a:p>
            <a:r>
              <a:rPr lang="de-DE" sz="1300" i="1" dirty="0" smtClean="0">
                <a:latin typeface="+mj-lt"/>
              </a:rPr>
              <a:t>Luis </a:t>
            </a:r>
            <a:r>
              <a:rPr lang="de-DE" sz="1300" i="1" dirty="0" err="1" smtClean="0">
                <a:latin typeface="+mj-lt"/>
              </a:rPr>
              <a:t>BozaFoto</a:t>
            </a:r>
            <a:r>
              <a:rPr lang="de-DE" sz="1300" i="1" dirty="0" smtClean="0">
                <a:latin typeface="+mj-lt"/>
              </a:rPr>
              <a:t>: </a:t>
            </a:r>
            <a:r>
              <a:rPr lang="de-DE" sz="1300" i="1" dirty="0" err="1" smtClean="0">
                <a:latin typeface="+mj-lt"/>
              </a:rPr>
              <a:t>Shutterstock</a:t>
            </a:r>
            <a:r>
              <a:rPr lang="de-DE" sz="1300" i="1" dirty="0" smtClean="0">
                <a:latin typeface="+mj-lt"/>
              </a:rPr>
              <a:t> / </a:t>
            </a:r>
            <a:endParaRPr lang="de-DE" sz="1300" i="1" dirty="0">
              <a:latin typeface="+mj-lt"/>
            </a:endParaRPr>
          </a:p>
        </p:txBody>
      </p:sp>
    </p:spTree>
    <p:extLst>
      <p:ext uri="{BB962C8B-B14F-4D97-AF65-F5344CB8AC3E}">
        <p14:creationId xmlns:p14="http://schemas.microsoft.com/office/powerpoint/2010/main" xmlns="" val="3986472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8771" y="374573"/>
            <a:ext cx="3932237" cy="1010798"/>
          </a:xfrm>
        </p:spPr>
        <p:txBody>
          <a:bodyPr/>
          <a:lstStyle/>
          <a:p>
            <a:r>
              <a:rPr lang="de-DE" dirty="0" smtClean="0"/>
              <a:t>Weltklimakonferenz:</a:t>
            </a:r>
            <a:br>
              <a:rPr lang="de-DE" dirty="0" smtClean="0"/>
            </a:br>
            <a:r>
              <a:rPr lang="de-DE" dirty="0" smtClean="0"/>
              <a:t>FRIDAYS FOR FUTURE</a:t>
            </a:r>
            <a:endParaRPr lang="de-DE" dirty="0"/>
          </a:p>
        </p:txBody>
      </p:sp>
      <p:pic>
        <p:nvPicPr>
          <p:cNvPr id="5" name="Bildplatzhalt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tretch>
            <a:fillRect/>
          </a:stretch>
        </p:blipFill>
        <p:spPr>
          <a:xfrm>
            <a:off x="5122228" y="457200"/>
            <a:ext cx="6172200" cy="4340776"/>
          </a:xfrm>
          <a:prstGeom prst="rect">
            <a:avLst/>
          </a:prstGeom>
        </p:spPr>
      </p:pic>
      <p:sp>
        <p:nvSpPr>
          <p:cNvPr id="4" name="Textplatzhalter 3"/>
          <p:cNvSpPr>
            <a:spLocks noGrp="1"/>
          </p:cNvSpPr>
          <p:nvPr>
            <p:ph type="body" sz="half" idx="2"/>
          </p:nvPr>
        </p:nvSpPr>
        <p:spPr/>
        <p:txBody>
          <a:bodyPr/>
          <a:lstStyle/>
          <a:p>
            <a:r>
              <a:rPr lang="en-US" dirty="0" err="1" smtClean="0"/>
              <a:t>Jhargram</a:t>
            </a:r>
            <a:r>
              <a:rPr lang="en-US" dirty="0" smtClean="0"/>
              <a:t>, India- August 26, 2019: </a:t>
            </a:r>
            <a:r>
              <a:rPr lang="en-US" dirty="0" err="1" smtClean="0"/>
              <a:t>Jugendliche</a:t>
            </a:r>
            <a:r>
              <a:rPr lang="en-US" dirty="0" smtClean="0"/>
              <a:t> in </a:t>
            </a:r>
            <a:r>
              <a:rPr lang="en-US" dirty="0" err="1" smtClean="0"/>
              <a:t>aller</a:t>
            </a:r>
            <a:r>
              <a:rPr lang="en-US" dirty="0" smtClean="0"/>
              <a:t> Welt </a:t>
            </a:r>
            <a:r>
              <a:rPr lang="en-US" dirty="0" err="1" smtClean="0"/>
              <a:t>treten</a:t>
            </a:r>
            <a:r>
              <a:rPr lang="en-US" dirty="0" smtClean="0"/>
              <a:t> </a:t>
            </a:r>
            <a:r>
              <a:rPr lang="en-US" dirty="0" err="1" smtClean="0"/>
              <a:t>gemeinsam</a:t>
            </a:r>
            <a:r>
              <a:rPr lang="en-US" dirty="0" smtClean="0"/>
              <a:t> </a:t>
            </a:r>
            <a:r>
              <a:rPr lang="en-US" dirty="0" err="1" smtClean="0"/>
              <a:t>für</a:t>
            </a:r>
            <a:r>
              <a:rPr lang="en-US" dirty="0" smtClean="0"/>
              <a:t> die </a:t>
            </a:r>
            <a:r>
              <a:rPr lang="en-US" dirty="0" err="1" smtClean="0"/>
              <a:t>Zukunft</a:t>
            </a:r>
            <a:r>
              <a:rPr lang="en-US" dirty="0" smtClean="0"/>
              <a:t> </a:t>
            </a:r>
            <a:r>
              <a:rPr lang="en-US" dirty="0" err="1" smtClean="0"/>
              <a:t>ein</a:t>
            </a:r>
            <a:r>
              <a:rPr lang="en-US" dirty="0" smtClean="0"/>
              <a:t>, </a:t>
            </a:r>
            <a:r>
              <a:rPr lang="en-US" dirty="0" err="1" smtClean="0"/>
              <a:t>ihre</a:t>
            </a:r>
            <a:r>
              <a:rPr lang="en-US" dirty="0" smtClean="0"/>
              <a:t> </a:t>
            </a:r>
            <a:r>
              <a:rPr lang="en-US" dirty="0" err="1" smtClean="0"/>
              <a:t>Zukunft</a:t>
            </a:r>
            <a:r>
              <a:rPr lang="en-US" dirty="0" smtClean="0"/>
              <a:t>, </a:t>
            </a:r>
            <a:r>
              <a:rPr lang="en-US" dirty="0" err="1" smtClean="0"/>
              <a:t>denn</a:t>
            </a:r>
            <a:r>
              <a:rPr lang="en-US" dirty="0" smtClean="0"/>
              <a:t> </a:t>
            </a:r>
            <a:r>
              <a:rPr lang="en-US" dirty="0" err="1" smtClean="0"/>
              <a:t>sie</a:t>
            </a:r>
            <a:r>
              <a:rPr lang="en-US" dirty="0" smtClean="0"/>
              <a:t> </a:t>
            </a:r>
            <a:r>
              <a:rPr lang="en-US" dirty="0" err="1" smtClean="0"/>
              <a:t>werden</a:t>
            </a:r>
            <a:r>
              <a:rPr lang="en-US" dirty="0" smtClean="0"/>
              <a:t> das </a:t>
            </a:r>
            <a:r>
              <a:rPr lang="en-US" dirty="0" err="1" smtClean="0"/>
              <a:t>ausbaden</a:t>
            </a:r>
            <a:r>
              <a:rPr lang="en-US" dirty="0" smtClean="0"/>
              <a:t> </a:t>
            </a:r>
            <a:r>
              <a:rPr lang="en-US" dirty="0" err="1" smtClean="0"/>
              <a:t>müssen</a:t>
            </a:r>
            <a:r>
              <a:rPr lang="en-US" dirty="0" smtClean="0"/>
              <a:t>, was die </a:t>
            </a:r>
            <a:r>
              <a:rPr lang="en-US" dirty="0" err="1" smtClean="0"/>
              <a:t>Mächtigen</a:t>
            </a:r>
            <a:r>
              <a:rPr lang="en-US" dirty="0" smtClean="0"/>
              <a:t> </a:t>
            </a:r>
            <a:r>
              <a:rPr lang="en-US" dirty="0" err="1" smtClean="0"/>
              <a:t>heute</a:t>
            </a:r>
            <a:r>
              <a:rPr lang="en-US" dirty="0" smtClean="0"/>
              <a:t> </a:t>
            </a:r>
            <a:r>
              <a:rPr lang="en-US" dirty="0" err="1" smtClean="0"/>
              <a:t>ihnen</a:t>
            </a:r>
            <a:r>
              <a:rPr lang="en-US" dirty="0" smtClean="0"/>
              <a:t> </a:t>
            </a:r>
            <a:r>
              <a:rPr lang="en-US" dirty="0" err="1" smtClean="0"/>
              <a:t>einbrocken</a:t>
            </a:r>
            <a:r>
              <a:rPr lang="en-US" dirty="0" smtClean="0"/>
              <a:t>.</a:t>
            </a:r>
          </a:p>
          <a:p>
            <a:endParaRPr lang="en-US" dirty="0"/>
          </a:p>
          <a:p>
            <a:r>
              <a:rPr lang="en-US" sz="1200" i="1" dirty="0" err="1" smtClean="0">
                <a:latin typeface="+mj-lt"/>
              </a:rPr>
              <a:t>Foto</a:t>
            </a:r>
            <a:r>
              <a:rPr lang="en-US" sz="1200" i="1" dirty="0" smtClean="0">
                <a:latin typeface="+mj-lt"/>
              </a:rPr>
              <a:t>: Shutterstock / SOMNATH MAHATA</a:t>
            </a:r>
            <a:endParaRPr lang="de-DE" sz="1200" i="1" dirty="0">
              <a:latin typeface="+mj-lt"/>
            </a:endParaRPr>
          </a:p>
        </p:txBody>
      </p:sp>
    </p:spTree>
    <p:extLst>
      <p:ext uri="{BB962C8B-B14F-4D97-AF65-F5344CB8AC3E}">
        <p14:creationId xmlns:p14="http://schemas.microsoft.com/office/powerpoint/2010/main" xmlns="" val="261705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870333"/>
            <a:ext cx="3932237" cy="944696"/>
          </a:xfrm>
        </p:spPr>
        <p:txBody>
          <a:bodyPr>
            <a:normAutofit fontScale="90000"/>
          </a:bodyPr>
          <a:lstStyle/>
          <a:p>
            <a:r>
              <a:rPr lang="de-DE" dirty="0" smtClean="0"/>
              <a:t>Weltklimakonferenz:</a:t>
            </a:r>
            <a:br>
              <a:rPr lang="de-DE" dirty="0" smtClean="0"/>
            </a:br>
            <a:r>
              <a:rPr lang="de-DE" dirty="0" smtClean="0"/>
              <a:t>FRIDAYS FOR FUTURE</a:t>
            </a:r>
            <a:endParaRPr lang="de-DE" dirty="0"/>
          </a:p>
        </p:txBody>
      </p:sp>
      <p:sp>
        <p:nvSpPr>
          <p:cNvPr id="4" name="Textplatzhalter 3"/>
          <p:cNvSpPr>
            <a:spLocks noGrp="1"/>
          </p:cNvSpPr>
          <p:nvPr>
            <p:ph type="body" sz="half" idx="2"/>
          </p:nvPr>
        </p:nvSpPr>
        <p:spPr/>
        <p:txBody>
          <a:bodyPr>
            <a:normAutofit lnSpcReduction="10000"/>
          </a:bodyPr>
          <a:lstStyle/>
          <a:p>
            <a:r>
              <a:rPr lang="de-DE" dirty="0" smtClean="0"/>
              <a:t>Für die jugendlichen von FRIDAYS FOR FUTURE ist alles eine Frage der Gerechtigkeit:</a:t>
            </a:r>
          </a:p>
          <a:p>
            <a:r>
              <a:rPr lang="de-DE" dirty="0" smtClean="0"/>
              <a:t>Gerechtigkeit zwischen …</a:t>
            </a:r>
          </a:p>
          <a:p>
            <a:r>
              <a:rPr lang="de-DE" dirty="0" smtClean="0"/>
              <a:t>… den Generationen</a:t>
            </a:r>
          </a:p>
          <a:p>
            <a:r>
              <a:rPr lang="de-DE" dirty="0" smtClean="0"/>
              <a:t>… Opfern und Verantwortlichen, also</a:t>
            </a:r>
          </a:p>
          <a:p>
            <a:r>
              <a:rPr lang="de-DE" dirty="0" smtClean="0"/>
              <a:t>… denen, die heute schon unter den Auswirkungen des Klimawandels leiden und denen, die ihn vorantreiben, schon seit Beginn der Industrialisierung</a:t>
            </a:r>
          </a:p>
          <a:p>
            <a:r>
              <a:rPr lang="de-DE" dirty="0" smtClean="0"/>
              <a:t>… denen die sich erlauben, was sie sich leisten können ohne Rücksicht auf andere, und denen, die dieses Lebensstils ausgeliefert sind.</a:t>
            </a:r>
          </a:p>
          <a:p>
            <a:r>
              <a:rPr lang="de-DE" sz="1200" i="1" dirty="0" smtClean="0">
                <a:latin typeface="+mj-lt"/>
              </a:rPr>
              <a:t>Foto: </a:t>
            </a:r>
            <a:r>
              <a:rPr lang="de-DE" sz="1200" i="1" dirty="0" err="1" smtClean="0"/>
              <a:t>Shutterstock</a:t>
            </a:r>
            <a:r>
              <a:rPr lang="de-DE" sz="1200" i="1" dirty="0" smtClean="0"/>
              <a:t> / </a:t>
            </a:r>
            <a:r>
              <a:rPr lang="de-DE" sz="1200" i="1" dirty="0" smtClean="0">
                <a:latin typeface="+mj-lt"/>
              </a:rPr>
              <a:t>Denis </a:t>
            </a:r>
            <a:r>
              <a:rPr lang="de-DE" sz="1200" i="1" dirty="0" err="1" smtClean="0">
                <a:latin typeface="+mj-lt"/>
              </a:rPr>
              <a:t>Belitsky</a:t>
            </a:r>
            <a:endParaRPr lang="de-DE" sz="1200" i="1" dirty="0" smtClean="0">
              <a:latin typeface="+mj-lt"/>
            </a:endParaRPr>
          </a:p>
          <a:p>
            <a:endParaRPr lang="de-DE" dirty="0"/>
          </a:p>
        </p:txBody>
      </p:sp>
      <p:pic>
        <p:nvPicPr>
          <p:cNvPr id="7" name="Bildplatzhalter 6" descr="stock-photo-cruise-ship-at-harbor-aerial-view-of-beautiful-large-white-ship-at-sunset-colorful-landscape-with-1011917770.jpg"/>
          <p:cNvPicPr>
            <a:picLocks noGrp="1" noChangeAspect="1"/>
          </p:cNvPicPr>
          <p:nvPr>
            <p:ph type="pic" idx="1"/>
          </p:nvPr>
        </p:nvPicPr>
        <p:blipFill>
          <a:blip r:embed="rId2" cstate="print"/>
          <a:stretch>
            <a:fillRect/>
          </a:stretch>
        </p:blipFill>
        <p:spPr>
          <a:xfrm>
            <a:off x="4973863" y="1054184"/>
            <a:ext cx="6894485" cy="4802520"/>
          </a:xfrm>
        </p:spPr>
      </p:pic>
    </p:spTree>
    <p:extLst>
      <p:ext uri="{BB962C8B-B14F-4D97-AF65-F5344CB8AC3E}">
        <p14:creationId xmlns:p14="http://schemas.microsoft.com/office/powerpoint/2010/main" xmlns="" val="1360331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1822" y="903383"/>
            <a:ext cx="3932237" cy="1032831"/>
          </a:xfrm>
        </p:spPr>
        <p:txBody>
          <a:bodyPr/>
          <a:lstStyle/>
          <a:p>
            <a:r>
              <a:rPr lang="de-DE" dirty="0" smtClean="0"/>
              <a:t>Weltklimakonferenz:</a:t>
            </a:r>
            <a:br>
              <a:rPr lang="de-DE" dirty="0" smtClean="0"/>
            </a:br>
            <a:r>
              <a:rPr lang="de-DE" dirty="0" smtClean="0"/>
              <a:t>FRIDAYS FOR FUTURE</a:t>
            </a:r>
            <a:endParaRPr lang="de-DE" dirty="0"/>
          </a:p>
        </p:txBody>
      </p:sp>
      <p:pic>
        <p:nvPicPr>
          <p:cNvPr id="5" name="Bildplatzhalt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tretch>
            <a:fillRect/>
          </a:stretch>
        </p:blipFill>
        <p:spPr>
          <a:xfrm>
            <a:off x="5024913" y="1580920"/>
            <a:ext cx="6172200" cy="3339204"/>
          </a:xfrm>
          <a:prstGeom prst="rect">
            <a:avLst/>
          </a:prstGeom>
        </p:spPr>
      </p:pic>
      <p:sp>
        <p:nvSpPr>
          <p:cNvPr id="4" name="Textplatzhalter 3"/>
          <p:cNvSpPr>
            <a:spLocks noGrp="1"/>
          </p:cNvSpPr>
          <p:nvPr>
            <p:ph type="body" sz="half" idx="2"/>
          </p:nvPr>
        </p:nvSpPr>
        <p:spPr/>
        <p:txBody>
          <a:bodyPr/>
          <a:lstStyle/>
          <a:p>
            <a:r>
              <a:rPr lang="de-DE" dirty="0" smtClean="0"/>
              <a:t>Dabei macht sich FRIDAYS FOR FUTURE auch stark für Artenvielfalt. Jedes Tier, jede Pflanze egal, wie groß oder klein, ist Teil einer Welt, in der alles mit allem zusammenhängt.</a:t>
            </a:r>
          </a:p>
          <a:p>
            <a:r>
              <a:rPr lang="de-DE" dirty="0" smtClean="0"/>
              <a:t>Bei manchen Tierarten spüren das Menschen sehr schnell, etwa bei Insekten, die für die Bestäubung von Blüten unverzichtbar sind.</a:t>
            </a:r>
          </a:p>
          <a:p>
            <a:r>
              <a:rPr lang="de-DE" sz="1200" i="1" dirty="0" smtClean="0">
                <a:latin typeface="+mj-lt"/>
              </a:rPr>
              <a:t>Foto: </a:t>
            </a:r>
            <a:r>
              <a:rPr lang="de-DE" sz="1200" i="1" dirty="0" err="1" smtClean="0"/>
              <a:t>Shutterstock</a:t>
            </a:r>
            <a:r>
              <a:rPr lang="de-DE" sz="1200" i="1" dirty="0" smtClean="0"/>
              <a:t> / </a:t>
            </a:r>
            <a:r>
              <a:rPr lang="de-DE" sz="1200" i="1" dirty="0" smtClean="0">
                <a:latin typeface="+mj-lt"/>
              </a:rPr>
              <a:t>RUKSUTAKARN </a:t>
            </a:r>
            <a:r>
              <a:rPr lang="de-DE" sz="1200" i="1" dirty="0" err="1" smtClean="0">
                <a:latin typeface="+mj-lt"/>
              </a:rPr>
              <a:t>studio</a:t>
            </a:r>
            <a:endParaRPr lang="de-DE" sz="1200" i="1" dirty="0">
              <a:latin typeface="+mj-lt"/>
            </a:endParaRPr>
          </a:p>
        </p:txBody>
      </p:sp>
    </p:spTree>
    <p:extLst>
      <p:ext uri="{BB962C8B-B14F-4D97-AF65-F5344CB8AC3E}">
        <p14:creationId xmlns:p14="http://schemas.microsoft.com/office/powerpoint/2010/main" xmlns="" val="3120059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1068636"/>
            <a:ext cx="3932237" cy="988764"/>
          </a:xfrm>
        </p:spPr>
        <p:txBody>
          <a:bodyPr/>
          <a:lstStyle/>
          <a:p>
            <a:r>
              <a:rPr lang="de-DE" dirty="0" smtClean="0"/>
              <a:t>Weltklimakonferenz:</a:t>
            </a:r>
            <a:br>
              <a:rPr lang="de-DE" dirty="0" smtClean="0"/>
            </a:br>
            <a:r>
              <a:rPr lang="de-DE" dirty="0" smtClean="0"/>
              <a:t>FRIDAYS FOR FUTURE</a:t>
            </a:r>
            <a:endParaRPr lang="de-DE" dirty="0"/>
          </a:p>
        </p:txBody>
      </p:sp>
      <p:pic>
        <p:nvPicPr>
          <p:cNvPr id="5" name="Inhaltsplatzhalter 4" descr="stock-photo-female-orangutan-and-her-baby-in-the-rainforest-1168356796.jpg"/>
          <p:cNvPicPr>
            <a:picLocks noGrp="1" noChangeAspect="1"/>
          </p:cNvPicPr>
          <p:nvPr>
            <p:ph idx="1"/>
          </p:nvPr>
        </p:nvPicPr>
        <p:blipFill>
          <a:blip r:embed="rId2" cstate="print"/>
          <a:stretch>
            <a:fillRect/>
          </a:stretch>
        </p:blipFill>
        <p:spPr>
          <a:xfrm>
            <a:off x="5656117" y="1300205"/>
            <a:ext cx="6039063" cy="4026042"/>
          </a:xfrm>
        </p:spPr>
      </p:pic>
      <p:sp>
        <p:nvSpPr>
          <p:cNvPr id="4" name="Textplatzhalter 3"/>
          <p:cNvSpPr>
            <a:spLocks noGrp="1"/>
          </p:cNvSpPr>
          <p:nvPr>
            <p:ph type="body" sz="half" idx="2"/>
          </p:nvPr>
        </p:nvSpPr>
        <p:spPr/>
        <p:txBody>
          <a:bodyPr>
            <a:normAutofit lnSpcReduction="10000"/>
          </a:bodyPr>
          <a:lstStyle/>
          <a:p>
            <a:r>
              <a:rPr lang="de-DE" dirty="0" smtClean="0"/>
              <a:t>Bei anderen Arten erschließt sich nicht so schnell, was ihr Aussterben für Menschen bedeutet.</a:t>
            </a:r>
          </a:p>
          <a:p>
            <a:r>
              <a:rPr lang="de-DE" dirty="0" smtClean="0"/>
              <a:t>Aber auch sie sind Lebewesen, die Menschen nicht einfach ihrer Gier und ihrem Streben nach Gewinnen opfern dürfen. Das allein reicht schon, um sie zu schützen.</a:t>
            </a:r>
          </a:p>
          <a:p>
            <a:r>
              <a:rPr lang="de-DE" dirty="0" smtClean="0"/>
              <a:t>Aber die Zerstörung ihrer Lebensräume wird auch für die Menschheit fatale Folgen haben:</a:t>
            </a:r>
          </a:p>
          <a:p>
            <a:r>
              <a:rPr lang="de-DE" dirty="0" smtClean="0"/>
              <a:t>Wenn die Regenwälder verschwinden, treibt das die Erderwärmung voran, wenn die Gletscher Grönlands oder der Antarktis abschmelzen, bedeutet das „landunter“ rund um den Globus.</a:t>
            </a:r>
          </a:p>
          <a:p>
            <a:r>
              <a:rPr lang="de-DE" sz="1200" i="1" dirty="0" smtClean="0">
                <a:latin typeface="+mj-lt"/>
              </a:rPr>
              <a:t>Foto: </a:t>
            </a:r>
            <a:r>
              <a:rPr lang="de-DE" sz="1200" i="1" dirty="0" err="1" smtClean="0"/>
              <a:t>Shutterstock</a:t>
            </a:r>
            <a:r>
              <a:rPr lang="de-DE" sz="1200" i="1" dirty="0" smtClean="0"/>
              <a:t> / </a:t>
            </a:r>
            <a:r>
              <a:rPr lang="de-DE" sz="1200" i="1" dirty="0" smtClean="0">
                <a:latin typeface="+mj-lt"/>
              </a:rPr>
              <a:t>Michel Arnault</a:t>
            </a:r>
            <a:endParaRPr lang="de-DE" sz="1200" i="1"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832</Words>
  <Application>Microsoft Office PowerPoint</Application>
  <PresentationFormat>Benutzerdefiniert</PresentationFormat>
  <Paragraphs>62</Paragraphs>
  <Slides>11</Slides>
  <Notes>2</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Office Theme</vt:lpstr>
      <vt:lpstr>Kooperation KLIMABOOT Weltklimakonferenz</vt:lpstr>
      <vt:lpstr>Weltklimakonferenz: FRIDAYS FOR FUTURE</vt:lpstr>
      <vt:lpstr>Weltklimakonferenz: FRIDAYS FOR FUTURE</vt:lpstr>
      <vt:lpstr>Weltklimakonferenz: FRIDAYS FOR FUTURE</vt:lpstr>
      <vt:lpstr>Weltklimakonferenz: FRIDAYS FOR FUTURE</vt:lpstr>
      <vt:lpstr>Weltklimakonferenz: FRIDAYS FOR FUTURE</vt:lpstr>
      <vt:lpstr>Weltklimakonferenz: FRIDAYS FOR FUTURE</vt:lpstr>
      <vt:lpstr>Weltklimakonferenz: FRIDAYS FOR FUTURE</vt:lpstr>
      <vt:lpstr>Weltklimakonferenz: FRIDAYS FOR FUTURE</vt:lpstr>
      <vt:lpstr>Weltklimakonferenz: FRIDAYS FOR FUTURE</vt:lpstr>
      <vt:lpstr>Weltklimakonferenz: FRIDAYS FOR FUTURE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Dawin, Wolfram</dc:creator>
  <cp:lastModifiedBy>Beate</cp:lastModifiedBy>
  <cp:revision>34</cp:revision>
  <dcterms:created xsi:type="dcterms:W3CDTF">2021-09-28T14:08:24Z</dcterms:created>
  <dcterms:modified xsi:type="dcterms:W3CDTF">2022-03-10T16:44:52Z</dcterms:modified>
</cp:coreProperties>
</file>