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70" r:id="rId2"/>
    <p:sldId id="268" r:id="rId3"/>
    <p:sldId id="257" r:id="rId4"/>
    <p:sldId id="258" r:id="rId5"/>
    <p:sldId id="259" r:id="rId6"/>
    <p:sldId id="260" r:id="rId7"/>
    <p:sldId id="261" r:id="rId8"/>
    <p:sldId id="262" r:id="rId9"/>
    <p:sldId id="263" r:id="rId10"/>
    <p:sldId id="264" r:id="rId11"/>
    <p:sldId id="265" r:id="rId12"/>
    <p:sldId id="266" r:id="rId13"/>
    <p:sldId id="271"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E04003-74AD-4700-BC51-0A2AA7D62CD1}" type="datetimeFigureOut">
              <a:rPr lang="de-DE" smtClean="0"/>
              <a:pPr/>
              <a:t>10.03.2022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F1E2E-F836-44E2-B437-3EC42E59E38B}" type="slidenum">
              <a:rPr lang="de-DE" smtClean="0"/>
              <a:pPr/>
              <a:t>‹Nr.›</a:t>
            </a:fld>
            <a:endParaRPr lang="de-DE"/>
          </a:p>
        </p:txBody>
      </p:sp>
    </p:spTree>
    <p:extLst>
      <p:ext uri="{BB962C8B-B14F-4D97-AF65-F5344CB8AC3E}">
        <p14:creationId xmlns="" xmlns:p14="http://schemas.microsoft.com/office/powerpoint/2010/main" val="1120016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1532EAA-3818-419E-9DED-48E7313CF9C8}" type="slidenum">
              <a:rPr lang="de-DE" smtClean="0"/>
              <a:pPr/>
              <a:t>1</a:t>
            </a:fld>
            <a:endParaRPr lang="de-DE"/>
          </a:p>
        </p:txBody>
      </p:sp>
    </p:spTree>
    <p:extLst>
      <p:ext uri="{BB962C8B-B14F-4D97-AF65-F5344CB8AC3E}">
        <p14:creationId xmlns="" xmlns:p14="http://schemas.microsoft.com/office/powerpoint/2010/main" val="38669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1429746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809514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378642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339889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361523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149590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1688606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68699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411758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390301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8654C763-52FD-495F-8A13-F0754789E40D}" type="datetimeFigureOut">
              <a:rPr lang="de-DE" smtClean="0"/>
              <a:pPr/>
              <a:t>10.03.2022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2561832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4C763-52FD-495F-8A13-F0754789E40D}" type="datetimeFigureOut">
              <a:rPr lang="de-DE" smtClean="0"/>
              <a:pPr/>
              <a:t>10.03.2022</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33B1CF-37A6-4F70-8DE9-6C2D403C6E84}" type="slidenum">
              <a:rPr lang="de-DE" smtClean="0"/>
              <a:pPr/>
              <a:t>‹Nr.›</a:t>
            </a:fld>
            <a:endParaRPr lang="de-DE"/>
          </a:p>
        </p:txBody>
      </p:sp>
    </p:spTree>
    <p:extLst>
      <p:ext uri="{BB962C8B-B14F-4D97-AF65-F5344CB8AC3E}">
        <p14:creationId xmlns="" xmlns:p14="http://schemas.microsoft.com/office/powerpoint/2010/main" val="109559431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showcase/832184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991360" y="475458"/>
            <a:ext cx="8178800" cy="3090702"/>
          </a:xfrm>
        </p:spPr>
        <p:txBody>
          <a:bodyPr>
            <a:normAutofit fontScale="90000"/>
          </a:bodyPr>
          <a:lstStyle/>
          <a:p>
            <a:pPr algn="l"/>
            <a:r>
              <a:rPr lang="de-DE" sz="3600" dirty="0" smtClean="0"/>
              <a:t/>
            </a:r>
            <a:br>
              <a:rPr lang="de-DE" sz="3600" dirty="0" smtClean="0"/>
            </a:br>
            <a:r>
              <a:rPr lang="de-DE" sz="3600" dirty="0" smtClean="0"/>
              <a:t>Kooperation </a:t>
            </a:r>
            <a:r>
              <a:rPr lang="de-DE" sz="3600" b="1" dirty="0" smtClean="0"/>
              <a:t>KLIMABOOT</a:t>
            </a:r>
            <a:r>
              <a:rPr lang="de-DE" sz="3600" dirty="0" smtClean="0"/>
              <a:t/>
            </a:r>
            <a:br>
              <a:rPr lang="de-DE" sz="3600" dirty="0" smtClean="0"/>
            </a:br>
            <a:r>
              <a:rPr lang="de-DE" sz="3600" dirty="0" smtClean="0"/>
              <a:t>Weltklimakonferenz </a:t>
            </a:r>
            <a:br>
              <a:rPr lang="de-DE" sz="3600" dirty="0" smtClean="0"/>
            </a:br>
            <a:r>
              <a:rPr lang="de-DE" sz="3600" b="1" dirty="0" smtClean="0"/>
              <a:t>Deutschland </a:t>
            </a:r>
            <a:br>
              <a:rPr lang="de-DE" sz="3600" b="1" dirty="0" smtClean="0"/>
            </a:br>
            <a:r>
              <a:rPr lang="de-DE" sz="3600" b="1" dirty="0" smtClean="0"/>
              <a:t/>
            </a:r>
            <a:br>
              <a:rPr lang="de-DE" sz="3600" b="1" dirty="0" smtClean="0"/>
            </a:br>
            <a:r>
              <a:rPr lang="de-DE" sz="3600" b="1" dirty="0"/>
              <a:t/>
            </a:r>
            <a:br>
              <a:rPr lang="de-DE" sz="3600" b="1" dirty="0"/>
            </a:br>
            <a:r>
              <a:rPr lang="de-DE" sz="3600" dirty="0" smtClean="0"/>
              <a:t/>
            </a:r>
            <a:br>
              <a:rPr lang="de-DE" sz="3600" dirty="0" smtClean="0"/>
            </a:br>
            <a:endParaRPr lang="de-DE" sz="3600" dirty="0"/>
          </a:p>
        </p:txBody>
      </p:sp>
      <p:sp>
        <p:nvSpPr>
          <p:cNvPr id="3" name="Untertitel 2"/>
          <p:cNvSpPr>
            <a:spLocks noGrp="1"/>
          </p:cNvSpPr>
          <p:nvPr>
            <p:ph type="subTitle" idx="1"/>
          </p:nvPr>
        </p:nvSpPr>
        <p:spPr>
          <a:xfrm>
            <a:off x="1524000" y="4782312"/>
            <a:ext cx="9144000" cy="1188720"/>
          </a:xfrm>
        </p:spPr>
        <p:txBody>
          <a:bodyPr>
            <a:normAutofit lnSpcReduction="10000"/>
          </a:bodyPr>
          <a:lstStyle/>
          <a:p>
            <a:r>
              <a:rPr lang="de-DE" sz="1600" b="1" dirty="0" smtClean="0">
                <a:solidFill>
                  <a:srgbClr val="FF0000"/>
                </a:solidFill>
              </a:rPr>
              <a:t>Die Fotos sind nur für die digitale Verwendung im Rahmen der Weltklimakonferenzen lizensiert!</a:t>
            </a:r>
          </a:p>
          <a:p>
            <a:endParaRPr lang="de-DE" dirty="0" smtClean="0"/>
          </a:p>
          <a:p>
            <a:r>
              <a:rPr lang="de-DE" dirty="0" smtClean="0"/>
              <a:t>Länderintros: </a:t>
            </a:r>
            <a:r>
              <a:rPr lang="de-DE" dirty="0">
                <a:solidFill>
                  <a:prstClr val="black"/>
                </a:solidFill>
                <a:latin typeface="Calibri Light" panose="020F0302020204030204"/>
                <a:ea typeface="+mj-ea"/>
                <a:cs typeface="+mj-cs"/>
                <a:hlinkClick r:id="rId3"/>
              </a:rPr>
              <a:t>https://</a:t>
            </a:r>
            <a:r>
              <a:rPr lang="de-DE" dirty="0" smtClean="0">
                <a:solidFill>
                  <a:prstClr val="black"/>
                </a:solidFill>
                <a:latin typeface="Calibri Light" panose="020F0302020204030204"/>
                <a:ea typeface="+mj-ea"/>
                <a:cs typeface="+mj-cs"/>
                <a:hlinkClick r:id="rId3"/>
              </a:rPr>
              <a:t>vimeo.com/showcase/8321843</a:t>
            </a:r>
            <a:endParaRPr lang="de-DE" dirty="0" smtClean="0">
              <a:solidFill>
                <a:prstClr val="black"/>
              </a:solidFill>
              <a:latin typeface="Calibri Light" panose="020F0302020204030204"/>
              <a:ea typeface="+mj-ea"/>
              <a:cs typeface="+mj-cs"/>
            </a:endParaRPr>
          </a:p>
          <a:p>
            <a:endParaRPr lang="de-DE" dirty="0"/>
          </a:p>
        </p:txBody>
      </p:sp>
      <p:sp>
        <p:nvSpPr>
          <p:cNvPr id="4" name="Fußzeilenplatzhalter 3"/>
          <p:cNvSpPr>
            <a:spLocks noGrp="1"/>
          </p:cNvSpPr>
          <p:nvPr>
            <p:ph type="ftr" sz="quarter" idx="11"/>
          </p:nvPr>
        </p:nvSpPr>
        <p:spPr/>
        <p:txBody>
          <a:bodyPr/>
          <a:lstStyle/>
          <a:p>
            <a:r>
              <a:rPr lang="de-DE" smtClean="0"/>
              <a:t>Kooperation KLIMABOOT www.klimaboot.de</a:t>
            </a:r>
            <a:endParaRPr lang="de-DE"/>
          </a:p>
        </p:txBody>
      </p:sp>
      <p:pic>
        <p:nvPicPr>
          <p:cNvPr id="7" name="Bild 1" descr="Germany in the European Union on the globe (Europe centered).sv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719053" y="614871"/>
            <a:ext cx="3336607" cy="3336607"/>
          </a:xfrm>
          <a:prstGeom prst="rect">
            <a:avLst/>
          </a:prstGeom>
          <a:noFill/>
          <a:ln>
            <a:noFill/>
          </a:ln>
        </p:spPr>
      </p:pic>
      <p:pic>
        <p:nvPicPr>
          <p:cNvPr id="10" name="Bild 4" descr="Flagge Deutschlands"/>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143760" y="1936035"/>
            <a:ext cx="3291840" cy="1975104"/>
          </a:xfrm>
          <a:prstGeom prst="rect">
            <a:avLst/>
          </a:prstGeom>
          <a:noFill/>
          <a:ln>
            <a:noFill/>
          </a:ln>
        </p:spPr>
      </p:pic>
    </p:spTree>
    <p:extLst>
      <p:ext uri="{BB962C8B-B14F-4D97-AF65-F5344CB8AC3E}">
        <p14:creationId xmlns="" xmlns:p14="http://schemas.microsoft.com/office/powerpoint/2010/main" val="3638729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0805" y="484741"/>
            <a:ext cx="3932237" cy="824919"/>
          </a:xfrm>
        </p:spPr>
        <p:txBody>
          <a:bodyPr>
            <a:normAutofit/>
          </a:bodyPr>
          <a:lstStyle/>
          <a:p>
            <a:r>
              <a:rPr lang="de-DE" sz="2400" b="1" dirty="0" smtClean="0"/>
              <a:t>Weltklima-Konferenz:</a:t>
            </a:r>
            <a:br>
              <a:rPr lang="de-DE" sz="2400" b="1" dirty="0" smtClean="0"/>
            </a:br>
            <a:r>
              <a:rPr lang="de-DE" sz="2400" b="1" dirty="0" smtClean="0"/>
              <a:t>Deutschland</a:t>
            </a:r>
            <a:endParaRPr lang="de-DE" sz="2400" b="1"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t>Ein heißes Thema für erhitzte Diskussionen: eine klimafreundliche Verkehrswende. (Berlin 24. Mai 2021) </a:t>
            </a:r>
          </a:p>
          <a:p>
            <a:r>
              <a:rPr lang="de-DE" dirty="0" smtClean="0"/>
              <a:t>Autos, Radfahrer*innen, Fußgänger*innen Öffentlicher Nachverkehr -  wem gehört die Straße heute? Und wem soll sie in Zukunft gehören?</a:t>
            </a:r>
          </a:p>
          <a:p>
            <a:r>
              <a:rPr lang="de-DE" sz="1200" i="1" dirty="0" smtClean="0"/>
              <a:t>Foto: </a:t>
            </a:r>
            <a:r>
              <a:rPr lang="de-DE" sz="1200" i="1" dirty="0" err="1" smtClean="0"/>
              <a:t>Shutterstock</a:t>
            </a:r>
            <a:r>
              <a:rPr lang="de-DE" sz="1200" i="1" dirty="0" smtClean="0"/>
              <a:t> / Jan Fock</a:t>
            </a:r>
            <a:endParaRPr lang="de-DE" sz="1200" i="1" dirty="0"/>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929188" y="581947"/>
            <a:ext cx="7143750" cy="4751106"/>
          </a:xfrm>
          <a:prstGeom prst="rect">
            <a:avLst/>
          </a:prstGeom>
        </p:spPr>
      </p:pic>
    </p:spTree>
    <p:extLst>
      <p:ext uri="{BB962C8B-B14F-4D97-AF65-F5344CB8AC3E}">
        <p14:creationId xmlns="" xmlns:p14="http://schemas.microsoft.com/office/powerpoint/2010/main" val="1604322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694062"/>
            <a:ext cx="3932237" cy="789297"/>
          </a:xfrm>
        </p:spPr>
        <p:txBody>
          <a:bodyPr>
            <a:normAutofit/>
          </a:bodyPr>
          <a:lstStyle/>
          <a:p>
            <a:r>
              <a:rPr lang="de-DE" sz="2400" b="1" dirty="0" smtClean="0"/>
              <a:t>Weltklima-Konferenz:</a:t>
            </a:r>
            <a:br>
              <a:rPr lang="de-DE" sz="2400" b="1" dirty="0" smtClean="0"/>
            </a:br>
            <a:r>
              <a:rPr lang="de-DE" sz="2400" b="1" dirty="0" smtClean="0"/>
              <a:t>Deutschland</a:t>
            </a:r>
            <a:endParaRPr lang="de-DE" sz="2400" b="1" dirty="0"/>
          </a:p>
        </p:txBody>
      </p:sp>
      <p:pic>
        <p:nvPicPr>
          <p:cNvPr id="5" name="Bildplatzhalter 4"/>
          <p:cNvPicPr>
            <a:picLocks noGrp="1" noChangeAspect="1"/>
          </p:cNvPicPr>
          <p:nvPr>
            <p:ph type="pic" idx="1"/>
          </p:nvPr>
        </p:nvPicPr>
        <p:blipFill>
          <a:blip r:embed="rId2" cstate="print">
            <a:extLst>
              <a:ext uri="{28A0092B-C50C-407E-A947-70E740481C1C}">
                <a14:useLocalDpi xmlns="" xmlns:a14="http://schemas.microsoft.com/office/drawing/2010/main" val="0"/>
              </a:ext>
            </a:extLst>
          </a:blip>
          <a:stretch>
            <a:fillRect/>
          </a:stretch>
        </p:blipFill>
        <p:spPr>
          <a:xfrm>
            <a:off x="4878383" y="883241"/>
            <a:ext cx="6991718" cy="4668591"/>
          </a:xfrm>
          <a:prstGeom prst="rect">
            <a:avLst/>
          </a:prstGeom>
        </p:spPr>
      </p:pic>
      <p:sp>
        <p:nvSpPr>
          <p:cNvPr id="4" name="Textplatzhalter 3"/>
          <p:cNvSpPr>
            <a:spLocks noGrp="1"/>
          </p:cNvSpPr>
          <p:nvPr>
            <p:ph type="body" sz="half" idx="2"/>
          </p:nvPr>
        </p:nvSpPr>
        <p:spPr/>
        <p:txBody>
          <a:bodyPr/>
          <a:lstStyle/>
          <a:p>
            <a:r>
              <a:rPr lang="de-DE" dirty="0" smtClean="0">
                <a:latin typeface="+mj-lt"/>
              </a:rPr>
              <a:t>Frisches Gemüse und Früchte aus aller Welt und zu jeder Jahreszeit gehören für die meisten zur Normalität. Anbau, Transport und Kühlung verursachen enorme Mengen an Treibhausgasen und treiben so die Erderwärmung voran.</a:t>
            </a:r>
          </a:p>
          <a:p>
            <a:r>
              <a:rPr lang="de-DE" dirty="0" smtClean="0"/>
              <a:t>Und immer noch werden zu viele Lebensmittel vernichtet und so verschwendet – weil sie den Normen nicht entsprachen oder nicht vor Ablauf des Mindesthaltbarkeitsdatums verkauft werden konnten.</a:t>
            </a:r>
            <a:endParaRPr lang="de-DE" dirty="0"/>
          </a:p>
          <a:p>
            <a:r>
              <a:rPr lang="de-DE" sz="1200" i="1" dirty="0" smtClean="0"/>
              <a:t>Foto: </a:t>
            </a:r>
            <a:r>
              <a:rPr lang="de-DE" sz="1200" i="1" dirty="0" err="1" smtClean="0"/>
              <a:t>Shutterstock</a:t>
            </a:r>
            <a:r>
              <a:rPr lang="de-DE" sz="1200" i="1" dirty="0" smtClean="0"/>
              <a:t> / </a:t>
            </a:r>
            <a:r>
              <a:rPr lang="de-DE" sz="1200" i="1" dirty="0" err="1" smtClean="0"/>
              <a:t>Sorbis</a:t>
            </a:r>
            <a:endParaRPr lang="de-DE" sz="1200" i="1" dirty="0"/>
          </a:p>
        </p:txBody>
      </p:sp>
    </p:spTree>
    <p:extLst>
      <p:ext uri="{BB962C8B-B14F-4D97-AF65-F5344CB8AC3E}">
        <p14:creationId xmlns="" xmlns:p14="http://schemas.microsoft.com/office/powerpoint/2010/main" val="3483570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727112"/>
            <a:ext cx="3932237" cy="786727"/>
          </a:xfrm>
        </p:spPr>
        <p:txBody>
          <a:bodyPr>
            <a:normAutofit/>
          </a:bodyPr>
          <a:lstStyle/>
          <a:p>
            <a:r>
              <a:rPr lang="de-DE" sz="2400" b="1" dirty="0" smtClean="0"/>
              <a:t>Weltklima-Konferenz:</a:t>
            </a:r>
            <a:br>
              <a:rPr lang="de-DE" sz="2400" b="1" dirty="0" smtClean="0"/>
            </a:br>
            <a:r>
              <a:rPr lang="de-DE" sz="2400" b="1" dirty="0" smtClean="0"/>
              <a:t>Deutschland</a:t>
            </a:r>
            <a:endParaRPr lang="de-DE" sz="2400" b="1" dirty="0"/>
          </a:p>
        </p:txBody>
      </p:sp>
      <p:pic>
        <p:nvPicPr>
          <p:cNvPr id="5" name="Bildplatzhalter 4"/>
          <p:cNvPicPr>
            <a:picLocks noGrp="1" noChangeAspect="1"/>
          </p:cNvPicPr>
          <p:nvPr>
            <p:ph type="pic" idx="1"/>
          </p:nvPr>
        </p:nvPicPr>
        <p:blipFill>
          <a:blip r:embed="rId2" cstate="print">
            <a:extLst>
              <a:ext uri="{28A0092B-C50C-407E-A947-70E740481C1C}">
                <a14:useLocalDpi xmlns="" xmlns:a14="http://schemas.microsoft.com/office/drawing/2010/main" val="0"/>
              </a:ext>
            </a:extLst>
          </a:blip>
          <a:stretch>
            <a:fillRect/>
          </a:stretch>
        </p:blipFill>
        <p:spPr>
          <a:xfrm>
            <a:off x="4868224" y="885235"/>
            <a:ext cx="6941053" cy="4634760"/>
          </a:xfrm>
          <a:prstGeom prst="rect">
            <a:avLst/>
          </a:prstGeom>
        </p:spPr>
      </p:pic>
      <p:sp>
        <p:nvSpPr>
          <p:cNvPr id="4" name="Textplatzhalter 3"/>
          <p:cNvSpPr>
            <a:spLocks noGrp="1"/>
          </p:cNvSpPr>
          <p:nvPr>
            <p:ph type="body" sz="half" idx="2"/>
          </p:nvPr>
        </p:nvSpPr>
        <p:spPr/>
        <p:txBody>
          <a:bodyPr/>
          <a:lstStyle/>
          <a:p>
            <a:r>
              <a:rPr lang="de-DE" dirty="0" smtClean="0"/>
              <a:t>Es geht auch anders: Solidarische Landwirtschaft - regional saisonal </a:t>
            </a:r>
            <a:r>
              <a:rPr lang="de-DE" dirty="0" err="1" smtClean="0"/>
              <a:t>bio</a:t>
            </a:r>
            <a:r>
              <a:rPr lang="de-DE" dirty="0" smtClean="0"/>
              <a:t>.</a:t>
            </a:r>
          </a:p>
          <a:p>
            <a:r>
              <a:rPr lang="de-DE" sz="1200" i="1" dirty="0" smtClean="0"/>
              <a:t>Foto: </a:t>
            </a:r>
            <a:r>
              <a:rPr lang="de-DE" sz="1200" i="1" dirty="0" err="1" smtClean="0"/>
              <a:t>Shutterstock</a:t>
            </a:r>
            <a:r>
              <a:rPr lang="de-DE" sz="1200" i="1" dirty="0"/>
              <a:t> /  </a:t>
            </a:r>
            <a:r>
              <a:rPr lang="de-DE" sz="1200" i="1" dirty="0" err="1"/>
              <a:t>penofoto</a:t>
            </a:r>
            <a:r>
              <a:rPr lang="de-DE" sz="1200" i="1" dirty="0" smtClean="0"/>
              <a:t> </a:t>
            </a:r>
            <a:endParaRPr lang="de-DE" sz="1200" i="1" dirty="0"/>
          </a:p>
        </p:txBody>
      </p:sp>
    </p:spTree>
    <p:extLst>
      <p:ext uri="{BB962C8B-B14F-4D97-AF65-F5344CB8AC3E}">
        <p14:creationId xmlns="" xmlns:p14="http://schemas.microsoft.com/office/powerpoint/2010/main" val="3492394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Fazit:</a:t>
            </a:r>
            <a:endParaRPr lang="de-DE" dirty="0"/>
          </a:p>
        </p:txBody>
      </p:sp>
      <p:sp>
        <p:nvSpPr>
          <p:cNvPr id="3" name="Inhaltsplatzhalter 2"/>
          <p:cNvSpPr>
            <a:spLocks noGrp="1"/>
          </p:cNvSpPr>
          <p:nvPr>
            <p:ph idx="1"/>
          </p:nvPr>
        </p:nvSpPr>
        <p:spPr/>
        <p:txBody>
          <a:bodyPr/>
          <a:lstStyle/>
          <a:p>
            <a:pPr>
              <a:buNone/>
            </a:pPr>
            <a:r>
              <a:rPr lang="de-DE" dirty="0" smtClean="0"/>
              <a:t>	</a:t>
            </a:r>
          </a:p>
          <a:p>
            <a:pPr>
              <a:buNone/>
            </a:pPr>
            <a:endParaRPr lang="de-DE" dirty="0" smtClean="0"/>
          </a:p>
          <a:p>
            <a:pPr>
              <a:buNone/>
            </a:pPr>
            <a:r>
              <a:rPr lang="de-DE" dirty="0" smtClean="0"/>
              <a:t>	„Selbstverständlich ist der Kampf gegen den </a:t>
            </a:r>
            <a:r>
              <a:rPr lang="de-DE" smtClean="0"/>
              <a:t>Klimawandel </a:t>
            </a:r>
            <a:r>
              <a:rPr lang="de-DE" smtClean="0"/>
              <a:t>ein </a:t>
            </a:r>
            <a:r>
              <a:rPr lang="de-DE" dirty="0" smtClean="0"/>
              <a:t>vorrangiges Ziel. Durch eine große Transformation stellen wir unsere Wirtschaft und Technologie zukunftsorientiert und nachhaltig auf. Aber das geht nicht von heute auf morgen!“</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0135" y="925416"/>
            <a:ext cx="3547629" cy="1097281"/>
          </a:xfrm>
        </p:spPr>
        <p:txBody>
          <a:bodyPr>
            <a:normAutofit fontScale="90000"/>
          </a:bodyPr>
          <a:lstStyle/>
          <a:p>
            <a:r>
              <a:rPr lang="de-DE" sz="2700" b="1" dirty="0" smtClean="0"/>
              <a:t>Weltklimakonferenz:</a:t>
            </a:r>
            <a:br>
              <a:rPr lang="de-DE" sz="2700" b="1" dirty="0" smtClean="0"/>
            </a:br>
            <a:r>
              <a:rPr lang="de-DE" sz="2700" b="1" dirty="0" smtClean="0"/>
              <a:t>Deutschland</a:t>
            </a:r>
            <a:r>
              <a:rPr lang="de-DE" b="1" dirty="0" smtClean="0"/>
              <a:t/>
            </a:r>
            <a:br>
              <a:rPr lang="de-DE" b="1" dirty="0" smtClean="0"/>
            </a:br>
            <a:r>
              <a:rPr lang="de-DE" sz="1800" b="1" dirty="0" smtClean="0"/>
              <a:t/>
            </a:r>
            <a:br>
              <a:rPr lang="de-DE" sz="1800" b="1" dirty="0" smtClean="0"/>
            </a:br>
            <a:endParaRPr lang="de-DE" sz="1800" b="1" dirty="0"/>
          </a:p>
        </p:txBody>
      </p:sp>
      <p:sp>
        <p:nvSpPr>
          <p:cNvPr id="3" name="Bildplatzhalter 2"/>
          <p:cNvSpPr>
            <a:spLocks noGrp="1"/>
          </p:cNvSpPr>
          <p:nvPr>
            <p:ph type="pic" idx="1"/>
          </p:nvPr>
        </p:nvSpPr>
        <p:spPr>
          <a:xfrm>
            <a:off x="5183188" y="987424"/>
            <a:ext cx="6172200" cy="4330827"/>
          </a:xfrm>
        </p:spPr>
      </p:sp>
      <p:sp>
        <p:nvSpPr>
          <p:cNvPr id="4" name="Textplatzhalter 3"/>
          <p:cNvSpPr>
            <a:spLocks noGrp="1"/>
          </p:cNvSpPr>
          <p:nvPr>
            <p:ph type="body" sz="half" idx="2"/>
          </p:nvPr>
        </p:nvSpPr>
        <p:spPr>
          <a:xfrm>
            <a:off x="839788" y="2450592"/>
            <a:ext cx="3932237" cy="3811588"/>
          </a:xfrm>
        </p:spPr>
        <p:txBody>
          <a:bodyPr/>
          <a:lstStyle/>
          <a:p>
            <a:r>
              <a:rPr lang="de-DE" dirty="0"/>
              <a:t>Darauf ist Deutschland stolz und </a:t>
            </a:r>
            <a:r>
              <a:rPr lang="de-DE" dirty="0" smtClean="0"/>
              <a:t>darin sieht </a:t>
            </a:r>
            <a:r>
              <a:rPr lang="de-DE" dirty="0"/>
              <a:t>sich </a:t>
            </a:r>
            <a:r>
              <a:rPr lang="de-DE" dirty="0" smtClean="0"/>
              <a:t>Deutschland auch gern </a:t>
            </a:r>
            <a:r>
              <a:rPr lang="de-DE" dirty="0"/>
              <a:t>als </a:t>
            </a:r>
            <a:r>
              <a:rPr lang="de-DE" dirty="0" smtClean="0"/>
              <a:t>Vorreiter: erneuerbare Energie. Solaranlagen und Windparks, liefern saubere, erneuerbare klimafreundliche Energie. </a:t>
            </a:r>
            <a:endParaRPr lang="de-DE" dirty="0" smtClean="0">
              <a:solidFill>
                <a:srgbClr val="FF0000"/>
              </a:solidFill>
            </a:endParaRPr>
          </a:p>
          <a:p>
            <a:r>
              <a:rPr lang="de-DE" sz="1200" i="1" dirty="0" smtClean="0"/>
              <a:t>Foto: </a:t>
            </a:r>
            <a:r>
              <a:rPr lang="de-DE" sz="1200" i="1" dirty="0" err="1" smtClean="0"/>
              <a:t>Shutterstock</a:t>
            </a:r>
            <a:r>
              <a:rPr lang="de-DE" sz="1200" i="1" dirty="0" smtClean="0"/>
              <a:t> / </a:t>
            </a:r>
            <a:r>
              <a:rPr lang="de-DE" sz="1200" i="1" dirty="0" err="1" smtClean="0"/>
              <a:t>elxeneize</a:t>
            </a:r>
            <a:endParaRPr lang="de-DE" sz="1200" i="1" dirty="0"/>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04068" y="773354"/>
            <a:ext cx="7143750" cy="4770107"/>
          </a:xfrm>
          <a:prstGeom prst="rect">
            <a:avLst/>
          </a:prstGeom>
        </p:spPr>
      </p:pic>
    </p:spTree>
    <p:extLst>
      <p:ext uri="{BB962C8B-B14F-4D97-AF65-F5344CB8AC3E}">
        <p14:creationId xmlns="" xmlns:p14="http://schemas.microsoft.com/office/powerpoint/2010/main" val="3603656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9951" y="473725"/>
            <a:ext cx="3932237" cy="765672"/>
          </a:xfrm>
        </p:spPr>
        <p:txBody>
          <a:bodyPr>
            <a:normAutofit/>
          </a:bodyPr>
          <a:lstStyle/>
          <a:p>
            <a:r>
              <a:rPr lang="de-DE" sz="2400" b="1" dirty="0" smtClean="0"/>
              <a:t>Weltklima-Konferenz:</a:t>
            </a:r>
            <a:br>
              <a:rPr lang="de-DE" sz="2400" b="1" dirty="0" smtClean="0"/>
            </a:br>
            <a:r>
              <a:rPr lang="de-DE" sz="2400" b="1" dirty="0" smtClean="0"/>
              <a:t>Deutschland</a:t>
            </a:r>
            <a:endParaRPr lang="de-DE" sz="2400" dirty="0"/>
          </a:p>
        </p:txBody>
      </p:sp>
      <p:sp>
        <p:nvSpPr>
          <p:cNvPr id="3" name="Bildplatzhalter 2"/>
          <p:cNvSpPr>
            <a:spLocks noGrp="1"/>
          </p:cNvSpPr>
          <p:nvPr>
            <p:ph type="pic" idx="1"/>
          </p:nvPr>
        </p:nvSpPr>
        <p:spPr>
          <a:xfrm>
            <a:off x="5183188" y="987426"/>
            <a:ext cx="6172200" cy="4470400"/>
          </a:xfrm>
        </p:spPr>
      </p:sp>
      <p:sp>
        <p:nvSpPr>
          <p:cNvPr id="4" name="Textplatzhalter 3"/>
          <p:cNvSpPr>
            <a:spLocks noGrp="1"/>
          </p:cNvSpPr>
          <p:nvPr>
            <p:ph type="body" sz="half" idx="2"/>
          </p:nvPr>
        </p:nvSpPr>
        <p:spPr/>
        <p:txBody>
          <a:bodyPr/>
          <a:lstStyle/>
          <a:p>
            <a:r>
              <a:rPr lang="de-DE" dirty="0" smtClean="0"/>
              <a:t>Dank der finanziellen Förderung von Solarenergie und ökologischer Bauweise bei Eigenheimen konnten in diesen Bereichen die Treibhausgas-Emissionen reduziert werden. Gute Dämmung schützt Häuser gegen Kälte und Hitze, senkt die Kosten für Heizen und Kühlen und schont das Klima. </a:t>
            </a:r>
          </a:p>
          <a:p>
            <a:r>
              <a:rPr lang="de-DE" dirty="0" smtClean="0"/>
              <a:t>Gut für Eigentümer und Bewohner, gut fürs Klima.</a:t>
            </a:r>
          </a:p>
          <a:p>
            <a:r>
              <a:rPr lang="de-DE" sz="1200" i="1" dirty="0" smtClean="0"/>
              <a:t>Foto: </a:t>
            </a:r>
            <a:r>
              <a:rPr lang="de-DE" sz="1200" i="1" dirty="0" err="1" smtClean="0"/>
              <a:t>Shutterstock</a:t>
            </a:r>
            <a:r>
              <a:rPr lang="de-DE" sz="1200" i="1" dirty="0"/>
              <a:t> </a:t>
            </a:r>
            <a:r>
              <a:rPr lang="de-DE" sz="1200" i="1" dirty="0" smtClean="0"/>
              <a:t>/ </a:t>
            </a:r>
            <a:r>
              <a:rPr lang="de-DE" sz="1200" i="1" dirty="0" err="1" smtClean="0"/>
              <a:t>Gyuszko-Photo</a:t>
            </a:r>
            <a:endParaRPr lang="de-DE" sz="1200" i="1" dirty="0"/>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929188" y="572459"/>
            <a:ext cx="7143750" cy="4770107"/>
          </a:xfrm>
          <a:prstGeom prst="rect">
            <a:avLst/>
          </a:prstGeom>
        </p:spPr>
      </p:pic>
    </p:spTree>
    <p:extLst>
      <p:ext uri="{BB962C8B-B14F-4D97-AF65-F5344CB8AC3E}">
        <p14:creationId xmlns="" xmlns:p14="http://schemas.microsoft.com/office/powerpoint/2010/main" val="1942939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28771" y="440674"/>
            <a:ext cx="3932237" cy="805455"/>
          </a:xfrm>
        </p:spPr>
        <p:txBody>
          <a:bodyPr>
            <a:normAutofit/>
          </a:bodyPr>
          <a:lstStyle/>
          <a:p>
            <a:r>
              <a:rPr lang="de-DE" sz="2400" b="1" dirty="0" smtClean="0"/>
              <a:t>Weltklima-Konferenz:</a:t>
            </a:r>
            <a:br>
              <a:rPr lang="de-DE" sz="2400" b="1" dirty="0" smtClean="0"/>
            </a:br>
            <a:r>
              <a:rPr lang="de-DE" sz="2400" b="1" dirty="0" smtClean="0"/>
              <a:t>Deutschland</a:t>
            </a:r>
            <a:endParaRPr lang="de-DE" sz="2400" b="1" dirty="0"/>
          </a:p>
        </p:txBody>
      </p:sp>
      <p:sp>
        <p:nvSpPr>
          <p:cNvPr id="3" name="Bildplatzhalter 2"/>
          <p:cNvSpPr>
            <a:spLocks noGrp="1"/>
          </p:cNvSpPr>
          <p:nvPr>
            <p:ph type="pic" idx="1"/>
          </p:nvPr>
        </p:nvSpPr>
        <p:spPr>
          <a:xfrm>
            <a:off x="5183188" y="987425"/>
            <a:ext cx="6172200" cy="4594537"/>
          </a:xfrm>
        </p:spPr>
      </p:sp>
      <p:sp>
        <p:nvSpPr>
          <p:cNvPr id="4" name="Textplatzhalter 3"/>
          <p:cNvSpPr>
            <a:spLocks noGrp="1"/>
          </p:cNvSpPr>
          <p:nvPr>
            <p:ph type="body" sz="half" idx="2"/>
          </p:nvPr>
        </p:nvSpPr>
        <p:spPr/>
        <p:txBody>
          <a:bodyPr/>
          <a:lstStyle/>
          <a:p>
            <a:r>
              <a:rPr lang="de-DE" dirty="0" smtClean="0"/>
              <a:t>Trockenheit in Folge des Klimawandels und Schädlinge wie der Borkenkäfer bedeuten Stress für große Waldflächen - hier im Harz. Unübersehbare Auswirkungen des Klimawandels auch bei uns. </a:t>
            </a:r>
          </a:p>
          <a:p>
            <a:r>
              <a:rPr lang="de-DE" dirty="0" smtClean="0"/>
              <a:t>Jeder abgestorbene Baum vermindert die Fähigkeit des Waldes, CO</a:t>
            </a:r>
            <a:r>
              <a:rPr lang="de-DE" baseline="-25000" dirty="0" smtClean="0"/>
              <a:t>2</a:t>
            </a:r>
            <a:r>
              <a:rPr lang="de-DE" dirty="0" smtClean="0"/>
              <a:t> in Sauerstoff umzuwandeln und Wasser im Wald und in den Böden zu speichern.</a:t>
            </a:r>
          </a:p>
          <a:p>
            <a:r>
              <a:rPr lang="de-DE" sz="1200" i="1" dirty="0" smtClean="0"/>
              <a:t>Foto: </a:t>
            </a:r>
            <a:r>
              <a:rPr lang="de-DE" sz="1200" i="1" dirty="0" err="1" smtClean="0"/>
              <a:t>Shutterstock</a:t>
            </a:r>
            <a:r>
              <a:rPr lang="de-DE" sz="1200" i="1" dirty="0" smtClean="0"/>
              <a:t> / DR </a:t>
            </a:r>
            <a:r>
              <a:rPr lang="de-DE" sz="1200" i="1" dirty="0" err="1" smtClean="0"/>
              <a:t>pics</a:t>
            </a:r>
            <a:endParaRPr lang="de-DE" sz="1200" i="1" dirty="0"/>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98708" y="581241"/>
            <a:ext cx="7143750" cy="4881754"/>
          </a:xfrm>
          <a:prstGeom prst="rect">
            <a:avLst/>
          </a:prstGeom>
        </p:spPr>
      </p:pic>
    </p:spTree>
    <p:extLst>
      <p:ext uri="{BB962C8B-B14F-4D97-AF65-F5344CB8AC3E}">
        <p14:creationId xmlns="" xmlns:p14="http://schemas.microsoft.com/office/powerpoint/2010/main" val="237189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985520"/>
          </a:xfrm>
        </p:spPr>
        <p:txBody>
          <a:bodyPr>
            <a:normAutofit/>
          </a:bodyPr>
          <a:lstStyle/>
          <a:p>
            <a:r>
              <a:rPr lang="de-DE" sz="2400" b="1" dirty="0" smtClean="0"/>
              <a:t>Weltklima-Konferenz:</a:t>
            </a:r>
            <a:br>
              <a:rPr lang="de-DE" sz="2400" b="1" dirty="0" smtClean="0"/>
            </a:br>
            <a:r>
              <a:rPr lang="de-DE" sz="2400" b="1" dirty="0" smtClean="0"/>
              <a:t>Deutschland</a:t>
            </a:r>
            <a:endParaRPr lang="de-DE" sz="2400" b="1" dirty="0"/>
          </a:p>
        </p:txBody>
      </p:sp>
      <p:sp>
        <p:nvSpPr>
          <p:cNvPr id="3" name="Bildplatzhalter 2"/>
          <p:cNvSpPr>
            <a:spLocks noGrp="1"/>
          </p:cNvSpPr>
          <p:nvPr>
            <p:ph type="pic" idx="1"/>
          </p:nvPr>
        </p:nvSpPr>
        <p:spPr>
          <a:xfrm>
            <a:off x="5183188" y="987426"/>
            <a:ext cx="6172200" cy="4470388"/>
          </a:xfrm>
        </p:spPr>
      </p:sp>
      <p:sp>
        <p:nvSpPr>
          <p:cNvPr id="4" name="Textplatzhalter 3"/>
          <p:cNvSpPr>
            <a:spLocks noGrp="1"/>
          </p:cNvSpPr>
          <p:nvPr>
            <p:ph type="body" sz="half" idx="2"/>
          </p:nvPr>
        </p:nvSpPr>
        <p:spPr/>
        <p:txBody>
          <a:bodyPr/>
          <a:lstStyle/>
          <a:p>
            <a:r>
              <a:rPr lang="de-DE" dirty="0" smtClean="0">
                <a:latin typeface="+mj-lt"/>
              </a:rPr>
              <a:t>Auch die Landwirtschaft leidet immer häufiger unter Dürre und Trockenheit.</a:t>
            </a:r>
          </a:p>
          <a:p>
            <a:r>
              <a:rPr lang="de-DE" dirty="0" smtClean="0">
                <a:latin typeface="+mj-lt"/>
              </a:rPr>
              <a:t>2003, 2018 und 2019 waren die heißesten und trockensten Sommer in Deutschland seit Aufzeichnung der Wetterdaten. Zu wenig Wasser einerseits …</a:t>
            </a:r>
          </a:p>
          <a:p>
            <a:endParaRPr lang="de-DE" dirty="0"/>
          </a:p>
          <a:p>
            <a:r>
              <a:rPr lang="de-DE" sz="1200" i="1" dirty="0" smtClean="0"/>
              <a:t>Foto. </a:t>
            </a:r>
            <a:r>
              <a:rPr lang="de-DE" sz="1200" i="1" dirty="0" err="1" smtClean="0"/>
              <a:t>Shutterstock</a:t>
            </a:r>
            <a:r>
              <a:rPr lang="de-DE" sz="1200" i="1" dirty="0" smtClean="0"/>
              <a:t> / Edgar G Biehle</a:t>
            </a:r>
            <a:endParaRPr lang="de-DE" sz="1200" i="1" dirty="0"/>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88548" y="576250"/>
            <a:ext cx="7143750" cy="4762500"/>
          </a:xfrm>
          <a:prstGeom prst="rect">
            <a:avLst/>
          </a:prstGeom>
        </p:spPr>
      </p:pic>
    </p:spTree>
    <p:extLst>
      <p:ext uri="{BB962C8B-B14F-4D97-AF65-F5344CB8AC3E}">
        <p14:creationId xmlns="" xmlns:p14="http://schemas.microsoft.com/office/powerpoint/2010/main" val="1967269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0805" y="561860"/>
            <a:ext cx="3932237" cy="787584"/>
          </a:xfrm>
        </p:spPr>
        <p:txBody>
          <a:bodyPr>
            <a:normAutofit/>
          </a:bodyPr>
          <a:lstStyle/>
          <a:p>
            <a:r>
              <a:rPr lang="de-DE" sz="2400" b="1" dirty="0" smtClean="0"/>
              <a:t>Weltklima-Konferenz:</a:t>
            </a:r>
            <a:br>
              <a:rPr lang="de-DE" sz="2400" b="1" dirty="0" smtClean="0"/>
            </a:br>
            <a:r>
              <a:rPr lang="de-DE" sz="2400" b="1" dirty="0" smtClean="0"/>
              <a:t>Deutschland</a:t>
            </a:r>
            <a:endParaRPr lang="de-DE" sz="2400" b="1"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latin typeface="+mj-lt"/>
              </a:rPr>
              <a:t>… zu viel und zu heftig Wasser durch immer häufigeren Starkregen, bei denen die Böden die Wassermenge nicht aufnehmen und speichern können, sodass sich die Wasserfluten in kürzester Zeit ihren Weg der Zerstörung durch enge Flusstäler suchen. </a:t>
            </a:r>
          </a:p>
          <a:p>
            <a:r>
              <a:rPr lang="de-DE" dirty="0" smtClean="0">
                <a:latin typeface="+mj-lt"/>
              </a:rPr>
              <a:t>So am 15. Juli 2021: ein verheerender Tag für die Menschen im Ahrtal. Es wird noch lange Dauern, bis alle Schäden beseitigt sind.</a:t>
            </a:r>
          </a:p>
          <a:p>
            <a:endParaRPr lang="de-DE" dirty="0"/>
          </a:p>
          <a:p>
            <a:r>
              <a:rPr lang="de-DE" sz="1200" i="1" dirty="0" smtClean="0"/>
              <a:t>Foto: </a:t>
            </a:r>
            <a:r>
              <a:rPr lang="de-DE" sz="1200" i="1" dirty="0" err="1" smtClean="0"/>
              <a:t>Shutterstock</a:t>
            </a:r>
            <a:r>
              <a:rPr lang="de-DE" sz="1200" i="1" dirty="0" smtClean="0"/>
              <a:t> / Nick_ Raille_07</a:t>
            </a:r>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919028" y="569748"/>
            <a:ext cx="7143750" cy="5501790"/>
          </a:xfrm>
          <a:prstGeom prst="rect">
            <a:avLst/>
          </a:prstGeom>
        </p:spPr>
      </p:pic>
    </p:spTree>
    <p:extLst>
      <p:ext uri="{BB962C8B-B14F-4D97-AF65-F5344CB8AC3E}">
        <p14:creationId xmlns="" xmlns:p14="http://schemas.microsoft.com/office/powerpoint/2010/main" val="2961768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61822" y="782197"/>
            <a:ext cx="3932237" cy="804599"/>
          </a:xfrm>
        </p:spPr>
        <p:txBody>
          <a:bodyPr>
            <a:normAutofit/>
          </a:bodyPr>
          <a:lstStyle/>
          <a:p>
            <a:r>
              <a:rPr lang="de-DE" sz="2400" b="1" dirty="0" smtClean="0"/>
              <a:t>Weltklima-Konferenz:</a:t>
            </a:r>
            <a:br>
              <a:rPr lang="de-DE" sz="2400" b="1" dirty="0" smtClean="0"/>
            </a:br>
            <a:r>
              <a:rPr lang="de-DE" sz="2400" b="1" dirty="0" smtClean="0"/>
              <a:t>Deutschland</a:t>
            </a:r>
            <a:endParaRPr lang="de-DE" sz="2400" b="1"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normAutofit/>
          </a:bodyPr>
          <a:lstStyle/>
          <a:p>
            <a:r>
              <a:rPr lang="de-DE" dirty="0" err="1" smtClean="0">
                <a:latin typeface="+mj-lt"/>
              </a:rPr>
              <a:t>Gamescom</a:t>
            </a:r>
            <a:r>
              <a:rPr lang="de-DE" dirty="0" smtClean="0">
                <a:latin typeface="+mj-lt"/>
              </a:rPr>
              <a:t> Cologne August 2017: Abhängen in immer raffinierteren Spielen und Abtauchen in virtuellen Welten - das begeistert nicht nur aber vor allem junge Menschen. Doch auch das frisst Energie und schadet dem Klima, solange diese Energie aus fossilen Brennstoffen stammt.</a:t>
            </a:r>
          </a:p>
          <a:p>
            <a:r>
              <a:rPr lang="de-DE" sz="1200" i="1" dirty="0" smtClean="0"/>
              <a:t>Foto: </a:t>
            </a:r>
            <a:r>
              <a:rPr lang="de-DE" sz="1200" i="1" dirty="0" err="1" smtClean="0"/>
              <a:t>Shutterstock</a:t>
            </a:r>
            <a:r>
              <a:rPr lang="de-DE" sz="1200" i="1" dirty="0" smtClean="0"/>
              <a:t> / </a:t>
            </a:r>
            <a:r>
              <a:rPr lang="de-DE" sz="1200" i="1" dirty="0" err="1" smtClean="0"/>
              <a:t>rkl_foto</a:t>
            </a:r>
            <a:endParaRPr lang="de-DE" sz="1200" i="1" dirty="0"/>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76356" y="944880"/>
            <a:ext cx="7143750" cy="4762500"/>
          </a:xfrm>
          <a:prstGeom prst="rect">
            <a:avLst/>
          </a:prstGeom>
        </p:spPr>
      </p:pic>
    </p:spTree>
    <p:extLst>
      <p:ext uri="{BB962C8B-B14F-4D97-AF65-F5344CB8AC3E}">
        <p14:creationId xmlns="" xmlns:p14="http://schemas.microsoft.com/office/powerpoint/2010/main" val="1149335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528808"/>
            <a:ext cx="3932237" cy="813045"/>
          </a:xfrm>
        </p:spPr>
        <p:txBody>
          <a:bodyPr>
            <a:normAutofit/>
          </a:bodyPr>
          <a:lstStyle/>
          <a:p>
            <a:r>
              <a:rPr lang="de-DE" sz="2400" b="1" dirty="0" smtClean="0"/>
              <a:t>Weltklima-Konferenz:</a:t>
            </a:r>
            <a:br>
              <a:rPr lang="de-DE" sz="2400" b="1" dirty="0" smtClean="0"/>
            </a:br>
            <a:r>
              <a:rPr lang="de-DE" sz="2400" b="1" dirty="0" smtClean="0"/>
              <a:t>Deutschland</a:t>
            </a:r>
            <a:endParaRPr lang="de-DE" sz="2400" b="1"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latin typeface="+mj-lt"/>
              </a:rPr>
              <a:t>Cool und trendig und immer aktuell. Der angesagte Look und Style zählt für viele. Auch das geht nicht ohne Energie und Rohstoffe in Produktion und Transport oft um die halbe Welt, denn ein großer Teil der Konsumgüter für den europäischen Markt werden in China produziert, und die für die T-Shirts, Jeans und andere Textilien benötigte Baumwolle benötigt viel Wasser im Anbau.</a:t>
            </a:r>
          </a:p>
          <a:p>
            <a:r>
              <a:rPr lang="de-DE" sz="1200" i="1" dirty="0" smtClean="0"/>
              <a:t>Foto: </a:t>
            </a:r>
            <a:r>
              <a:rPr lang="de-DE" sz="1200" i="1" dirty="0" err="1" smtClean="0"/>
              <a:t>Shutterstock</a:t>
            </a:r>
            <a:r>
              <a:rPr lang="de-DE" sz="1200" i="1" dirty="0" smtClean="0"/>
              <a:t> / </a:t>
            </a:r>
            <a:r>
              <a:rPr lang="de-DE" sz="1200" i="1" dirty="0" err="1" smtClean="0"/>
              <a:t>IchBinJeffee</a:t>
            </a:r>
            <a:endParaRPr lang="de-DE" sz="1200" i="1" dirty="0"/>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68228" y="573743"/>
            <a:ext cx="7143750" cy="5112799"/>
          </a:xfrm>
          <a:prstGeom prst="rect">
            <a:avLst/>
          </a:prstGeom>
        </p:spPr>
      </p:pic>
    </p:spTree>
    <p:extLst>
      <p:ext uri="{BB962C8B-B14F-4D97-AF65-F5344CB8AC3E}">
        <p14:creationId xmlns="" xmlns:p14="http://schemas.microsoft.com/office/powerpoint/2010/main" val="3725674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9788" y="572878"/>
            <a:ext cx="3932237" cy="741802"/>
          </a:xfrm>
        </p:spPr>
        <p:txBody>
          <a:bodyPr>
            <a:normAutofit fontScale="90000"/>
          </a:bodyPr>
          <a:lstStyle/>
          <a:p>
            <a:r>
              <a:rPr lang="de-DE" sz="2400" b="1" dirty="0" smtClean="0"/>
              <a:t>Weltklima-Konferenz:</a:t>
            </a:r>
            <a:br>
              <a:rPr lang="de-DE" sz="2400" b="1" dirty="0" smtClean="0"/>
            </a:br>
            <a:r>
              <a:rPr lang="de-DE" sz="2400" b="1" dirty="0" smtClean="0"/>
              <a:t>Deutschland</a:t>
            </a:r>
            <a:endParaRPr lang="de-DE" sz="2400" b="1" dirty="0"/>
          </a:p>
        </p:txBody>
      </p:sp>
      <p:sp>
        <p:nvSpPr>
          <p:cNvPr id="3" name="Bildplatzhalter 2"/>
          <p:cNvSpPr>
            <a:spLocks noGrp="1"/>
          </p:cNvSpPr>
          <p:nvPr>
            <p:ph type="pic" idx="1"/>
          </p:nvPr>
        </p:nvSpPr>
        <p:spPr/>
      </p:sp>
      <p:sp>
        <p:nvSpPr>
          <p:cNvPr id="4" name="Textplatzhalter 3"/>
          <p:cNvSpPr>
            <a:spLocks noGrp="1"/>
          </p:cNvSpPr>
          <p:nvPr>
            <p:ph type="body" sz="half" idx="2"/>
          </p:nvPr>
        </p:nvSpPr>
        <p:spPr/>
        <p:txBody>
          <a:bodyPr/>
          <a:lstStyle/>
          <a:p>
            <a:r>
              <a:rPr lang="de-DE" dirty="0" smtClean="0">
                <a:latin typeface="+mj-lt"/>
              </a:rPr>
              <a:t>Menschen und Waren unterwegs („heute hier, morgen da“) auf langen und kurzen Strecken, wenn Menschen sich das leisten können</a:t>
            </a:r>
            <a:r>
              <a:rPr lang="de-DE" dirty="0">
                <a:latin typeface="+mj-lt"/>
              </a:rPr>
              <a:t> </a:t>
            </a:r>
            <a:r>
              <a:rPr lang="de-DE" dirty="0" smtClean="0">
                <a:latin typeface="+mj-lt"/>
              </a:rPr>
              <a:t>– das bedeutet viel Flächenverbrauch für Straßen, Parkplätze, Bahnstrecken und Emissionen verursacht durch den hohen Anteil an fossilen Brennstoffen.</a:t>
            </a:r>
          </a:p>
          <a:p>
            <a:r>
              <a:rPr lang="de-DE" sz="1200" i="1" dirty="0" smtClean="0"/>
              <a:t>Foto: </a:t>
            </a:r>
            <a:r>
              <a:rPr lang="de-DE" sz="1200" i="1" dirty="0" err="1" smtClean="0"/>
              <a:t>Shutterstock</a:t>
            </a:r>
            <a:r>
              <a:rPr lang="de-DE" sz="1200" i="1" dirty="0" smtClean="0"/>
              <a:t> / Markus </a:t>
            </a:r>
            <a:r>
              <a:rPr lang="de-DE" sz="1200" i="1" dirty="0" err="1" smtClean="0"/>
              <a:t>Mainka</a:t>
            </a:r>
            <a:endParaRPr lang="de-DE" sz="1200" i="1" dirty="0" smtClean="0"/>
          </a:p>
          <a:p>
            <a:endParaRPr lang="de-DE" dirty="0"/>
          </a:p>
        </p:txBody>
      </p:sp>
      <p:pic>
        <p:nvPicPr>
          <p:cNvPr id="5" name="Grafik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990148" y="576250"/>
            <a:ext cx="7143750" cy="4762500"/>
          </a:xfrm>
          <a:prstGeom prst="rect">
            <a:avLst/>
          </a:prstGeom>
        </p:spPr>
      </p:pic>
    </p:spTree>
    <p:extLst>
      <p:ext uri="{BB962C8B-B14F-4D97-AF65-F5344CB8AC3E}">
        <p14:creationId xmlns="" xmlns:p14="http://schemas.microsoft.com/office/powerpoint/2010/main" val="1813914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613</Words>
  <Application>Microsoft Office PowerPoint</Application>
  <PresentationFormat>Benutzerdefiniert</PresentationFormat>
  <Paragraphs>51</Paragraphs>
  <Slides>13</Slides>
  <Notes>1</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Office Theme</vt:lpstr>
      <vt:lpstr> Kooperation KLIMABOOT Weltklimakonferenz  Deutschland     </vt:lpstr>
      <vt:lpstr>Weltklimakonferenz: Deutschland  </vt:lpstr>
      <vt:lpstr>Weltklima-Konferenz: Deutschland</vt:lpstr>
      <vt:lpstr>Weltklima-Konferenz: Deutschland</vt:lpstr>
      <vt:lpstr>Weltklima-Konferenz: Deutschland</vt:lpstr>
      <vt:lpstr>Weltklima-Konferenz: Deutschland</vt:lpstr>
      <vt:lpstr>Weltklima-Konferenz: Deutschland</vt:lpstr>
      <vt:lpstr>Weltklima-Konferenz: Deutschland</vt:lpstr>
      <vt:lpstr>Weltklima-Konferenz: Deutschland</vt:lpstr>
      <vt:lpstr>Weltklima-Konferenz: Deutschland</vt:lpstr>
      <vt:lpstr>Weltklima-Konferenz: Deutschland</vt:lpstr>
      <vt:lpstr>Weltklima-Konferenz: Deutschland</vt:lpstr>
      <vt:lpstr>Fazit: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Dawin, Wolfram</dc:creator>
  <cp:lastModifiedBy>Beate</cp:lastModifiedBy>
  <cp:revision>24</cp:revision>
  <dcterms:created xsi:type="dcterms:W3CDTF">2021-09-27T12:11:29Z</dcterms:created>
  <dcterms:modified xsi:type="dcterms:W3CDTF">2022-03-10T16:42:10Z</dcterms:modified>
</cp:coreProperties>
</file>