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66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57" r:id="rId11"/>
    <p:sldId id="29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8CB05-910A-487D-AC7B-782B3B4EF24C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55A4E-D814-4227-B2E1-2219BF040F3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1888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32EAA-3818-419E-9DED-48E7313CF9C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5678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4370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2713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0266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2603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488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7419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1001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0417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4065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689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6986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D9BA-1A10-40DF-A5A8-AF0CDCD577C6}" type="datetimeFigureOut">
              <a:rPr lang="de-DE" smtClean="0"/>
              <a:pPr/>
              <a:t>25.02.2022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8C47-C846-4B73-9B15-264EC8BE061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12156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83218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91360" y="475458"/>
            <a:ext cx="8178800" cy="3090702"/>
          </a:xfrm>
        </p:spPr>
        <p:txBody>
          <a:bodyPr>
            <a:normAutofit fontScale="90000"/>
          </a:bodyPr>
          <a:lstStyle/>
          <a:p>
            <a:pPr algn="l"/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Kooperation </a:t>
            </a:r>
            <a:r>
              <a:rPr lang="de-DE" sz="3600" b="1" dirty="0"/>
              <a:t>KLIMABOOT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Weltklimakonferenz </a:t>
            </a:r>
            <a:br>
              <a:rPr lang="de-DE" sz="3600" dirty="0"/>
            </a:br>
            <a:r>
              <a:rPr lang="de-DE" sz="3600" b="1" dirty="0"/>
              <a:t>Volksrepublik China</a:t>
            </a:r>
            <a:br>
              <a:rPr lang="de-DE" sz="3600" b="1" dirty="0"/>
            </a:b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782312"/>
            <a:ext cx="9144000" cy="1188720"/>
          </a:xfrm>
        </p:spPr>
        <p:txBody>
          <a:bodyPr>
            <a:normAutofit lnSpcReduction="10000"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Die Fotos sind nur für die digitale Verwendung im Rahmen der Weltklimakonferenzen lizensiert!</a:t>
            </a:r>
          </a:p>
          <a:p>
            <a:endParaRPr lang="de-DE" dirty="0"/>
          </a:p>
          <a:p>
            <a:r>
              <a:rPr lang="de-DE" dirty="0"/>
              <a:t>Länderintros: </a:t>
            </a:r>
            <a:r>
              <a:rPr lang="de-DE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  <a:hlinkClick r:id="rId3"/>
              </a:rPr>
              <a:t>https://vimeo.com/showcase/8321843</a:t>
            </a:r>
            <a:endParaRPr lang="de-DE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Kooperation KLIMABOOT www.klimaboot.de</a:t>
            </a:r>
          </a:p>
        </p:txBody>
      </p:sp>
      <p:pic>
        <p:nvPicPr>
          <p:cNvPr id="8" name="Bild 4" descr="China on the globe (claimed hatched) (Asia centered).sv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553" y="614871"/>
            <a:ext cx="3336607" cy="3336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 2" descr="Flagge der Volksrepublik China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045" y="2008378"/>
            <a:ext cx="2914650" cy="194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325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1972" y="892366"/>
            <a:ext cx="3932237" cy="80804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Volksrepublik </a:t>
            </a:r>
            <a:r>
              <a:rPr lang="de-DE" sz="2400" dirty="0"/>
              <a:t>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0954" y="1964817"/>
            <a:ext cx="3932237" cy="4320540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25. Dezember </a:t>
            </a:r>
            <a:r>
              <a:rPr lang="de-DE" dirty="0" smtClean="0">
                <a:latin typeface="+mj-lt"/>
              </a:rPr>
              <a:t>2015:</a:t>
            </a:r>
            <a:r>
              <a:rPr lang="de-DE" dirty="0">
                <a:latin typeface="+mj-lt"/>
              </a:rPr>
              <a:t> </a:t>
            </a:r>
            <a:r>
              <a:rPr lang="de-DE" dirty="0" smtClean="0">
                <a:latin typeface="+mj-lt"/>
              </a:rPr>
              <a:t>An </a:t>
            </a:r>
            <a:r>
              <a:rPr lang="de-DE" dirty="0">
                <a:latin typeface="+mj-lt"/>
              </a:rPr>
              <a:t>diesem Tag wurden mehr als 200 Flüge auf dem Pekinger Airport gestrichen – Grund: Smog (schwefeliger Feinstaub von Kohleverbrennung). Diese Abgase sind sichtbar, riechen und </a:t>
            </a:r>
            <a:r>
              <a:rPr lang="de-DE" dirty="0" smtClean="0">
                <a:latin typeface="+mj-lt"/>
              </a:rPr>
              <a:t>gesundheitsschädlich</a:t>
            </a:r>
            <a:r>
              <a:rPr lang="de-DE" dirty="0">
                <a:latin typeface="+mj-lt"/>
              </a:rPr>
              <a:t>.</a:t>
            </a:r>
          </a:p>
          <a:p>
            <a:r>
              <a:rPr lang="de-DE" dirty="0">
                <a:latin typeface="+mj-lt"/>
              </a:rPr>
              <a:t>Nicht </a:t>
            </a:r>
            <a:r>
              <a:rPr lang="de-DE" dirty="0" smtClean="0">
                <a:latin typeface="+mj-lt"/>
              </a:rPr>
              <a:t>sichtbar sind </a:t>
            </a:r>
            <a:r>
              <a:rPr lang="de-DE" dirty="0">
                <a:latin typeface="+mj-lt"/>
              </a:rPr>
              <a:t>die CO</a:t>
            </a:r>
            <a:r>
              <a:rPr lang="de-DE" baseline="-25000" dirty="0">
                <a:latin typeface="+mj-lt"/>
              </a:rPr>
              <a:t>2</a:t>
            </a:r>
            <a:r>
              <a:rPr lang="de-DE" dirty="0">
                <a:latin typeface="+mj-lt"/>
              </a:rPr>
              <a:t>-Emissionen der Flugzeuge, Autos, Stahl- und Kraftwerke. Niemand sieht sie oder riecht sie. Sie treiben aber weiter den Klimawandel an</a:t>
            </a:r>
            <a:r>
              <a:rPr lang="de-DE" dirty="0" smtClean="0">
                <a:latin typeface="+mj-lt"/>
              </a:rPr>
              <a:t>.</a:t>
            </a:r>
          </a:p>
          <a:p>
            <a:r>
              <a:rPr lang="de-DE" dirty="0" smtClean="0">
                <a:latin typeface="+mj-lt"/>
              </a:rPr>
              <a:t>Vielleicht gehören solche Bilder schon bald der Vergangenheit an, denn die Ziele für den Ausbau der E-Mobilität in China sind ehrgeizig.</a:t>
            </a:r>
            <a:endParaRPr lang="de-DE" dirty="0">
              <a:latin typeface="+mj-lt"/>
            </a:endParaRPr>
          </a:p>
          <a:p>
            <a:r>
              <a:rPr lang="de-DE" sz="1200" i="1" dirty="0"/>
              <a:t>Foto: Shutterstock / </a:t>
            </a:r>
            <a:r>
              <a:rPr lang="de-DE" sz="1200" i="1" dirty="0" err="1"/>
              <a:t>testing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08" y="967568"/>
            <a:ext cx="6902196" cy="4320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80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Fazit: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„Der Kampf gegen den Klimawandel steht ganz weit oben auf unserer Tagesordnung, aber Wohlstand für alle – so wie er in Europa und den USA selbstverständlich ist – auch. Warum soll da unsere Bevölkerung zurückstecken?“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742" y="528809"/>
            <a:ext cx="3932237" cy="757895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Volksrepublik </a:t>
            </a:r>
            <a:r>
              <a:rPr lang="de-DE" sz="2400" dirty="0"/>
              <a:t>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11305" y="1442304"/>
            <a:ext cx="3932237" cy="4404320"/>
          </a:xfrm>
        </p:spPr>
        <p:txBody>
          <a:bodyPr/>
          <a:lstStyle/>
          <a:p>
            <a:r>
              <a:rPr lang="de-DE" dirty="0"/>
              <a:t>Shanghai – eine von vielen Millionenstädten in </a:t>
            </a:r>
            <a:r>
              <a:rPr lang="de-DE" dirty="0" smtClean="0"/>
              <a:t>China. Orte </a:t>
            </a:r>
            <a:r>
              <a:rPr lang="de-DE" dirty="0"/>
              <a:t>materiellen Reichtums und </a:t>
            </a:r>
            <a:r>
              <a:rPr lang="de-DE" dirty="0" smtClean="0"/>
              <a:t>wachsende Wohlstands</a:t>
            </a:r>
            <a:r>
              <a:rPr lang="de-DE" dirty="0" smtClean="0"/>
              <a:t>.</a:t>
            </a:r>
          </a:p>
          <a:p>
            <a:r>
              <a:rPr lang="de-DE" dirty="0" smtClean="0"/>
              <a:t>Immer </a:t>
            </a:r>
            <a:r>
              <a:rPr lang="de-DE" dirty="0"/>
              <a:t>mehr und immer größere Autos ermöglichen mehr </a:t>
            </a:r>
            <a:r>
              <a:rPr lang="de-DE" dirty="0" smtClean="0"/>
              <a:t>Mobilität. </a:t>
            </a:r>
            <a:r>
              <a:rPr lang="de-DE" dirty="0" smtClean="0"/>
              <a:t>Sie</a:t>
            </a:r>
            <a:r>
              <a:rPr lang="de-DE" dirty="0" smtClean="0"/>
              <a:t> </a:t>
            </a:r>
            <a:r>
              <a:rPr lang="de-DE" dirty="0"/>
              <a:t>sind wie komfortable moderne Wohnungen </a:t>
            </a:r>
            <a:r>
              <a:rPr lang="de-DE" dirty="0" smtClean="0"/>
              <a:t>begehrt – </a:t>
            </a:r>
            <a:r>
              <a:rPr lang="de-DE" dirty="0" smtClean="0"/>
              <a:t> auch als </a:t>
            </a:r>
            <a:r>
              <a:rPr lang="de-DE" dirty="0" smtClean="0"/>
              <a:t>Statussymbol </a:t>
            </a:r>
            <a:r>
              <a:rPr lang="de-DE" dirty="0" smtClean="0"/>
              <a:t>für </a:t>
            </a:r>
            <a:r>
              <a:rPr lang="de-DE" dirty="0"/>
              <a:t>eine wachsende </a:t>
            </a:r>
            <a:r>
              <a:rPr lang="de-DE" dirty="0" smtClean="0"/>
              <a:t>Mittelschicht.</a:t>
            </a:r>
          </a:p>
          <a:p>
            <a:r>
              <a:rPr lang="de-DE" dirty="0" smtClean="0"/>
              <a:t>Zwangsläufig damit verbunden: drastisch steigende Treibhausgas-Emissionen, die dem Klima schaden.</a:t>
            </a:r>
            <a:endParaRPr lang="de-DE" dirty="0"/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SnvvSnvvSnvv</a:t>
            </a:r>
            <a:endParaRPr lang="de-DE" sz="1200" i="1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13" y="549390"/>
            <a:ext cx="6735409" cy="44974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32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307" y="716097"/>
            <a:ext cx="3932237" cy="82979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Volksrepublik </a:t>
            </a:r>
            <a:r>
              <a:rPr lang="de-DE" sz="2400" dirty="0"/>
              <a:t>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340" y="2144776"/>
            <a:ext cx="3932237" cy="3811588"/>
          </a:xfrm>
        </p:spPr>
        <p:txBody>
          <a:bodyPr/>
          <a:lstStyle/>
          <a:p>
            <a:r>
              <a:rPr lang="de-DE" dirty="0">
                <a:latin typeface="+mj-lt"/>
              </a:rPr>
              <a:t>Shanghai: Kohle und Holz vor einer Kulisse aus Stahl, Glas und Beton – keine Produktion und kein Städtebau ohne </a:t>
            </a:r>
            <a:r>
              <a:rPr lang="de-DE" dirty="0" smtClean="0">
                <a:latin typeface="+mj-lt"/>
              </a:rPr>
              <a:t>Rohstoffe und Energie. Auch die Herstellung und der Transport dieser Baustoffe treibt die Treibhausgas-Emissionen weiter in die Höhe.</a:t>
            </a:r>
            <a:r>
              <a:rPr lang="de-DE" dirty="0" smtClean="0">
                <a:solidFill>
                  <a:srgbClr val="FFFF00"/>
                </a:solidFill>
                <a:latin typeface="+mj-lt"/>
              </a:rPr>
              <a:t> </a:t>
            </a:r>
            <a:endParaRPr lang="de-DE" dirty="0">
              <a:solidFill>
                <a:srgbClr val="FFFF00"/>
              </a:solidFill>
              <a:latin typeface="+mj-lt"/>
            </a:endParaRPr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AJancso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55" y="838737"/>
            <a:ext cx="7051944" cy="46900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7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8458" y="925417"/>
            <a:ext cx="3932237" cy="79884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</a:t>
            </a:r>
            <a:r>
              <a:rPr lang="de-DE" sz="2400" dirty="0"/>
              <a:t>Volksrepublik 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475" y="2141951"/>
            <a:ext cx="4318306" cy="4233797"/>
          </a:xfrm>
        </p:spPr>
        <p:txBody>
          <a:bodyPr>
            <a:normAutofit/>
          </a:bodyPr>
          <a:lstStyle/>
          <a:p>
            <a:r>
              <a:rPr lang="de-DE" dirty="0">
                <a:latin typeface="+mj-lt"/>
              </a:rPr>
              <a:t>Auch </a:t>
            </a:r>
            <a:r>
              <a:rPr lang="de-DE" dirty="0" smtClean="0">
                <a:latin typeface="+mj-lt"/>
              </a:rPr>
              <a:t>das ein Zeichen </a:t>
            </a:r>
            <a:r>
              <a:rPr lang="de-DE" dirty="0">
                <a:latin typeface="+mj-lt"/>
              </a:rPr>
              <a:t>wachsenden Wohlstands und </a:t>
            </a:r>
            <a:r>
              <a:rPr lang="de-DE" dirty="0" smtClean="0">
                <a:latin typeface="+mj-lt"/>
              </a:rPr>
              <a:t>ein </a:t>
            </a:r>
            <a:r>
              <a:rPr lang="de-DE" dirty="0">
                <a:latin typeface="+mj-lt"/>
              </a:rPr>
              <a:t>Genuss, auf den viele nicht mehr verzichten wollen: der wachsende </a:t>
            </a:r>
            <a:r>
              <a:rPr lang="de-DE" dirty="0" smtClean="0">
                <a:latin typeface="+mj-lt"/>
              </a:rPr>
              <a:t>Fleischkonsum.  </a:t>
            </a:r>
          </a:p>
          <a:p>
            <a:r>
              <a:rPr lang="de-DE" dirty="0" smtClean="0">
                <a:latin typeface="+mj-lt"/>
              </a:rPr>
              <a:t>Der großflächige Anbau von Futtermitteln und auch die Tiere selbst verursachen Treibhausgas-Emissionen: neben CO</a:t>
            </a:r>
            <a:r>
              <a:rPr lang="de-DE" baseline="-25000" dirty="0" smtClean="0">
                <a:latin typeface="+mj-lt"/>
              </a:rPr>
              <a:t>2</a:t>
            </a:r>
            <a:r>
              <a:rPr lang="de-DE" dirty="0" smtClean="0">
                <a:latin typeface="+mj-lt"/>
              </a:rPr>
              <a:t> das für das Klima noch schädlicheren Methan und Lachgas.</a:t>
            </a:r>
          </a:p>
          <a:p>
            <a:r>
              <a:rPr lang="de-DE" dirty="0" smtClean="0">
                <a:latin typeface="+mj-lt"/>
              </a:rPr>
              <a:t>Die chinesische Landwirtschaft kann den Futtermittelbedarf nicht aus eigener Produktion decken. Sie ist mit ihren Soja-Importen ein wichtiger Handelspartner Brasiliens.</a:t>
            </a:r>
          </a:p>
          <a:p>
            <a:r>
              <a:rPr lang="de-DE" sz="1800" dirty="0" smtClean="0">
                <a:latin typeface="+mj-lt"/>
              </a:rPr>
              <a:t>(</a:t>
            </a:r>
            <a:r>
              <a:rPr lang="en-US" dirty="0">
                <a:latin typeface="+mj-lt"/>
              </a:rPr>
              <a:t>LUANNAN COUNTY, Hebei </a:t>
            </a:r>
            <a:r>
              <a:rPr lang="en-US" dirty="0" err="1">
                <a:latin typeface="+mj-lt"/>
              </a:rPr>
              <a:t>Provinz</a:t>
            </a:r>
            <a:r>
              <a:rPr lang="en-US" dirty="0">
                <a:latin typeface="+mj-lt"/>
              </a:rPr>
              <a:t>, China – 17. </a:t>
            </a:r>
            <a:r>
              <a:rPr lang="en-US" dirty="0" err="1">
                <a:latin typeface="+mj-lt"/>
              </a:rPr>
              <a:t>März</a:t>
            </a:r>
            <a:r>
              <a:rPr lang="en-US" dirty="0">
                <a:latin typeface="+mj-lt"/>
              </a:rPr>
              <a:t> 2020)</a:t>
            </a:r>
            <a:endParaRPr lang="de-DE" dirty="0">
              <a:latin typeface="+mj-lt"/>
            </a:endParaRPr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chinahbzyg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69" y="989000"/>
            <a:ext cx="6516837" cy="43445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70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195" y="991517"/>
            <a:ext cx="3932237" cy="783189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</a:t>
            </a:r>
            <a:r>
              <a:rPr lang="de-DE" sz="2400" dirty="0"/>
              <a:t>Volksrepublik 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5195" y="2577266"/>
            <a:ext cx="3932237" cy="3811588"/>
          </a:xfrm>
        </p:spPr>
        <p:txBody>
          <a:bodyPr/>
          <a:lstStyle/>
          <a:p>
            <a:r>
              <a:rPr lang="de-DE" dirty="0">
                <a:latin typeface="+mj-lt"/>
              </a:rPr>
              <a:t>Reisanbau hohe Kunst der Landwirtschaft und faszinierender Anblick, leider auch Quelle erstaunlicher hoher </a:t>
            </a:r>
            <a:r>
              <a:rPr lang="de-DE" dirty="0" smtClean="0">
                <a:latin typeface="+mj-lt"/>
              </a:rPr>
              <a:t>Methan-Emissionen</a:t>
            </a:r>
            <a:r>
              <a:rPr lang="de-DE" dirty="0">
                <a:latin typeface="+mj-lt"/>
              </a:rPr>
              <a:t>.</a:t>
            </a:r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Zzvet</a:t>
            </a:r>
            <a:endParaRPr lang="de-DE" sz="1200" i="1" dirty="0"/>
          </a:p>
        </p:txBody>
      </p:sp>
      <p:sp>
        <p:nvSpPr>
          <p:cNvPr id="6" name="Bildplatzhalter 2"/>
          <p:cNvSpPr txBox="1">
            <a:spLocks/>
          </p:cNvSpPr>
          <p:nvPr/>
        </p:nvSpPr>
        <p:spPr>
          <a:xfrm>
            <a:off x="5183188" y="995363"/>
            <a:ext cx="6172200" cy="4873625"/>
          </a:xfrm>
          <a:prstGeom prst="rect">
            <a:avLst/>
          </a:prstGeom>
        </p:spPr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71" y="995354"/>
            <a:ext cx="6438839" cy="3960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59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8744" y="903383"/>
            <a:ext cx="3932237" cy="823829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</a:t>
            </a:r>
            <a:r>
              <a:rPr lang="de-DE" sz="2400" dirty="0"/>
              <a:t>Volksrepublik 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60" y="2317315"/>
            <a:ext cx="3932237" cy="3344450"/>
          </a:xfrm>
        </p:spPr>
        <p:txBody>
          <a:bodyPr>
            <a:normAutofit/>
          </a:bodyPr>
          <a:lstStyle/>
          <a:p>
            <a:r>
              <a:rPr lang="de-DE" dirty="0" err="1" smtClean="0">
                <a:latin typeface="+mj-lt"/>
              </a:rPr>
              <a:t>Shenzhen</a:t>
            </a:r>
            <a:r>
              <a:rPr lang="de-DE" dirty="0" smtClean="0">
                <a:latin typeface="+mj-lt"/>
              </a:rPr>
              <a:t>: die am schnellsten gewachsene Stadt in der Geschichte der Menschheit (1950: 3000 Einwohner, 2020: über 17 Millionen), Zentrum </a:t>
            </a:r>
            <a:r>
              <a:rPr lang="de-DE" dirty="0">
                <a:latin typeface="+mj-lt"/>
              </a:rPr>
              <a:t>der Smartphone-Produktion für den Weltmarkt, nur eines von vielen Produkten, die in China hergestellt </a:t>
            </a:r>
            <a:r>
              <a:rPr lang="de-DE" dirty="0" smtClean="0">
                <a:latin typeface="+mj-lt"/>
              </a:rPr>
              <a:t>werden </a:t>
            </a:r>
            <a:r>
              <a:rPr lang="de-DE" dirty="0">
                <a:latin typeface="+mj-lt"/>
              </a:rPr>
              <a:t>und dort Arbeitsplätze sichern, und dann über weite Entfernungen </a:t>
            </a:r>
            <a:r>
              <a:rPr lang="de-DE" dirty="0" smtClean="0">
                <a:latin typeface="+mj-lt"/>
              </a:rPr>
              <a:t>nach</a:t>
            </a:r>
            <a:r>
              <a:rPr lang="de-DE" dirty="0" smtClean="0">
                <a:latin typeface="+mj-lt"/>
              </a:rPr>
              <a:t> </a:t>
            </a:r>
            <a:r>
              <a:rPr lang="de-DE" dirty="0">
                <a:latin typeface="+mj-lt"/>
              </a:rPr>
              <a:t>Europa transportiert </a:t>
            </a:r>
            <a:r>
              <a:rPr lang="de-DE" dirty="0" smtClean="0">
                <a:latin typeface="+mj-lt"/>
              </a:rPr>
              <a:t>werden und dort Konsumwünsche befriedigen. </a:t>
            </a:r>
            <a:endParaRPr lang="de-DE" dirty="0">
              <a:latin typeface="+mj-lt"/>
            </a:endParaRPr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LuYago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998" y="988995"/>
            <a:ext cx="6803502" cy="4535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70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299" y="947449"/>
            <a:ext cx="3932237" cy="81505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</a:t>
            </a:r>
            <a:r>
              <a:rPr lang="de-DE" sz="2400" dirty="0"/>
              <a:t>Volksrepublik 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2315" y="2395950"/>
            <a:ext cx="3932237" cy="3811588"/>
          </a:xfrm>
        </p:spPr>
        <p:txBody>
          <a:bodyPr/>
          <a:lstStyle/>
          <a:p>
            <a:r>
              <a:rPr lang="de-DE" dirty="0" smtClean="0"/>
              <a:t>Riesige Containerschiffe bringen die Waren zu den Konsument*innen rund um den Globus und vergrößern so den ökologischen Fußabdruck – aber welchen, den Chinas als Ort der Produktion oder den der Importländer? </a:t>
            </a:r>
            <a:endParaRPr lang="de-DE" dirty="0"/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tcly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299" y="987406"/>
            <a:ext cx="6650614" cy="42739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83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1772" y="767069"/>
            <a:ext cx="3932237" cy="94197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</a:t>
            </a:r>
            <a:r>
              <a:rPr lang="de-DE" sz="2400" dirty="0"/>
              <a:t>Volksrepublik 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11772" y="2258441"/>
            <a:ext cx="3932237" cy="3811588"/>
          </a:xfrm>
        </p:spPr>
        <p:txBody>
          <a:bodyPr/>
          <a:lstStyle/>
          <a:p>
            <a:r>
              <a:rPr lang="de-DE" dirty="0">
                <a:latin typeface="+mj-lt"/>
              </a:rPr>
              <a:t>Vorzeige-Technologie Photovoltaik – </a:t>
            </a:r>
            <a:r>
              <a:rPr lang="de-DE" dirty="0" smtClean="0">
                <a:latin typeface="+mj-lt"/>
              </a:rPr>
              <a:t>sieht beeindruckend aus: nachhaltig</a:t>
            </a:r>
            <a:r>
              <a:rPr lang="de-DE" dirty="0">
                <a:latin typeface="+mj-lt"/>
              </a:rPr>
              <a:t>, klimafreundlich, </a:t>
            </a:r>
            <a:r>
              <a:rPr lang="de-DE" dirty="0" smtClean="0">
                <a:latin typeface="+mj-lt"/>
              </a:rPr>
              <a:t>ökologisch vorteilhaft und ökonomisch </a:t>
            </a:r>
            <a:r>
              <a:rPr lang="de-DE" dirty="0">
                <a:latin typeface="+mj-lt"/>
              </a:rPr>
              <a:t>interessant</a:t>
            </a:r>
            <a:r>
              <a:rPr lang="de-DE" dirty="0" smtClean="0">
                <a:latin typeface="+mj-lt"/>
              </a:rPr>
              <a:t>, was aber nicht darüber hinwegtäuschen darf …</a:t>
            </a:r>
            <a:endParaRPr lang="de-DE" dirty="0">
              <a:latin typeface="+mj-lt"/>
            </a:endParaRPr>
          </a:p>
          <a:p>
            <a:r>
              <a:rPr lang="de-DE" dirty="0"/>
              <a:t>F</a:t>
            </a:r>
            <a:r>
              <a:rPr lang="de-DE" sz="1200" i="1" dirty="0"/>
              <a:t>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B.Zhou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11" y="987406"/>
            <a:ext cx="6849892" cy="4573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1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620" y="826265"/>
            <a:ext cx="3932237" cy="84785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Volksrepublik </a:t>
            </a:r>
            <a:r>
              <a:rPr lang="de-DE" sz="2400" dirty="0"/>
              <a:t>China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8620" y="1839817"/>
            <a:ext cx="3932237" cy="2957651"/>
          </a:xfrm>
        </p:spPr>
        <p:txBody>
          <a:bodyPr>
            <a:normAutofit lnSpcReduction="10000"/>
          </a:bodyPr>
          <a:lstStyle/>
          <a:p>
            <a:r>
              <a:rPr lang="de-DE" sz="1800" dirty="0" smtClean="0"/>
              <a:t>… </a:t>
            </a:r>
            <a:r>
              <a:rPr lang="de-DE" dirty="0">
                <a:latin typeface="+mj-lt"/>
              </a:rPr>
              <a:t>dass noch immer Kohlekraftwerke die </a:t>
            </a:r>
            <a:r>
              <a:rPr lang="de-DE" dirty="0" smtClean="0">
                <a:latin typeface="+mj-lt"/>
              </a:rPr>
              <a:t>am meisten verbreitete </a:t>
            </a:r>
            <a:r>
              <a:rPr lang="de-DE" dirty="0">
                <a:latin typeface="+mj-lt"/>
              </a:rPr>
              <a:t>Energiequelle sind, zum Beispiel für die Stahlindustrie in Anshan, einer Industriestadt im Norden Chinas</a:t>
            </a:r>
            <a:r>
              <a:rPr lang="de-DE" dirty="0" smtClean="0">
                <a:latin typeface="+mj-lt"/>
              </a:rPr>
              <a:t>.</a:t>
            </a:r>
          </a:p>
          <a:p>
            <a:r>
              <a:rPr lang="de-DE" dirty="0" smtClean="0">
                <a:latin typeface="+mj-lt"/>
              </a:rPr>
              <a:t>Zum Vergleich: 2021 stammten 3 % der Energie in China aus Solaranlagen, 68 % aus Kohlekraftwerken.</a:t>
            </a:r>
          </a:p>
          <a:p>
            <a:r>
              <a:rPr lang="de-DE" dirty="0" smtClean="0">
                <a:latin typeface="+mj-lt"/>
              </a:rPr>
              <a:t>Aber Armutsbekämpfung und wirtschaftliche Entwicklung sind ohne </a:t>
            </a:r>
            <a:r>
              <a:rPr lang="de-DE" dirty="0" smtClean="0">
                <a:latin typeface="+mj-lt"/>
              </a:rPr>
              <a:t>Energie eben </a:t>
            </a:r>
            <a:r>
              <a:rPr lang="de-DE" dirty="0" smtClean="0">
                <a:latin typeface="+mj-lt"/>
              </a:rPr>
              <a:t>nicht zu haben.</a:t>
            </a:r>
          </a:p>
          <a:p>
            <a:endParaRPr lang="de-DE" dirty="0">
              <a:latin typeface="+mj-lt"/>
            </a:endParaRPr>
          </a:p>
          <a:p>
            <a:r>
              <a:rPr lang="de-DE" sz="1200" i="1" dirty="0"/>
              <a:t>Foto: </a:t>
            </a:r>
            <a:r>
              <a:rPr lang="de-DE" sz="1200" i="1" dirty="0" err="1"/>
              <a:t>Shutterstock</a:t>
            </a:r>
            <a:r>
              <a:rPr lang="de-DE" sz="1200" i="1" dirty="0"/>
              <a:t> / </a:t>
            </a:r>
            <a:r>
              <a:rPr lang="de-DE" sz="1200" i="1" dirty="0" err="1"/>
              <a:t>fgwim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457" y="886824"/>
            <a:ext cx="6719103" cy="5036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52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</Words>
  <Application>Microsoft Office PowerPoint</Application>
  <PresentationFormat>Benutzerdefiniert</PresentationFormat>
  <Paragraphs>46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 Theme</vt:lpstr>
      <vt:lpstr> Kooperation KLIMABOOT Weltklimakonferenz  Volksrepublik China    </vt:lpstr>
      <vt:lpstr>Weltklimakonferenz: Volksrepublik China</vt:lpstr>
      <vt:lpstr>Weltklimakonferenz: Volksrepublik China</vt:lpstr>
      <vt:lpstr>Weltklimakonferenz: Volksrepublik China</vt:lpstr>
      <vt:lpstr>Weltklimakonferenz: Volksrepublik China</vt:lpstr>
      <vt:lpstr>Weltklimakonferenz: Volksrepublik China</vt:lpstr>
      <vt:lpstr>Weltklimakonferenz: Volksrepublik China</vt:lpstr>
      <vt:lpstr>Weltklimakonferenz: Volksrepublik China</vt:lpstr>
      <vt:lpstr>Weltklimakonferenz: Volksrepublik China</vt:lpstr>
      <vt:lpstr>Weltklimakonferenz: Volksrepublik China</vt:lpstr>
      <vt:lpstr>Fazit: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Dawin, Wolfram</dc:creator>
  <cp:lastModifiedBy>Beate</cp:lastModifiedBy>
  <cp:revision>34</cp:revision>
  <dcterms:created xsi:type="dcterms:W3CDTF">2021-09-27T11:37:33Z</dcterms:created>
  <dcterms:modified xsi:type="dcterms:W3CDTF">2022-02-25T13:05:38Z</dcterms:modified>
</cp:coreProperties>
</file>