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73" r:id="rId2"/>
    <p:sldId id="268" r:id="rId3"/>
    <p:sldId id="257" r:id="rId4"/>
    <p:sldId id="258" r:id="rId5"/>
    <p:sldId id="259" r:id="rId6"/>
    <p:sldId id="260" r:id="rId7"/>
    <p:sldId id="270" r:id="rId8"/>
    <p:sldId id="271" r:id="rId9"/>
    <p:sldId id="261" r:id="rId10"/>
    <p:sldId id="262" r:id="rId11"/>
    <p:sldId id="274" r:id="rId12"/>
    <p:sldId id="276" r:id="rId13"/>
    <p:sldId id="265" r:id="rId14"/>
    <p:sldId id="275"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B3148-73FC-4880-A3B4-EC0490838ECA}" type="datetimeFigureOut">
              <a:rPr lang="de-DE" smtClean="0"/>
              <a:pPr/>
              <a:t>18.02.2022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95983-9F86-4F90-9E83-B4DBBC01055A}" type="slidenum">
              <a:rPr lang="de-DE" smtClean="0"/>
              <a:pPr/>
              <a:t>‹Nr.›</a:t>
            </a:fld>
            <a:endParaRPr lang="de-DE"/>
          </a:p>
        </p:txBody>
      </p:sp>
    </p:spTree>
    <p:extLst>
      <p:ext uri="{BB962C8B-B14F-4D97-AF65-F5344CB8AC3E}">
        <p14:creationId xmlns="" xmlns:p14="http://schemas.microsoft.com/office/powerpoint/2010/main" val="94429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532EAA-3818-419E-9DED-48E7313CF9C8}" type="slidenum">
              <a:rPr lang="de-DE" smtClean="0"/>
              <a:pPr/>
              <a:t>1</a:t>
            </a:fld>
            <a:endParaRPr lang="de-DE"/>
          </a:p>
        </p:txBody>
      </p:sp>
    </p:spTree>
    <p:extLst>
      <p:ext uri="{BB962C8B-B14F-4D97-AF65-F5344CB8AC3E}">
        <p14:creationId xmlns="" xmlns:p14="http://schemas.microsoft.com/office/powerpoint/2010/main" val="237795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272830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399958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97399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272908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123895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359207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104472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10378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53067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236481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7538B33E-CC1B-41A6-BF29-195C38FA6658}" type="datetimeFigureOut">
              <a:rPr lang="de-DE" smtClean="0"/>
              <a:pPr/>
              <a:t>18.02.2022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140203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8B33E-CC1B-41A6-BF29-195C38FA6658}" type="datetimeFigureOut">
              <a:rPr lang="de-DE" smtClean="0"/>
              <a:pPr/>
              <a:t>18.02.2022</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93D4C-015D-45E7-A24E-D35C15FC7F13}" type="slidenum">
              <a:rPr lang="de-DE" smtClean="0"/>
              <a:pPr/>
              <a:t>‹Nr.›</a:t>
            </a:fld>
            <a:endParaRPr lang="de-DE"/>
          </a:p>
        </p:txBody>
      </p:sp>
    </p:spTree>
    <p:extLst>
      <p:ext uri="{BB962C8B-B14F-4D97-AF65-F5344CB8AC3E}">
        <p14:creationId xmlns="" xmlns:p14="http://schemas.microsoft.com/office/powerpoint/2010/main" val="380823671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showcase/832184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brot-fuer-die-welt.de/projekte/brasilien-zisternen/"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91360" y="475458"/>
            <a:ext cx="8178800" cy="3090702"/>
          </a:xfrm>
        </p:spPr>
        <p:txBody>
          <a:bodyPr>
            <a:normAutofit fontScale="90000"/>
          </a:bodyPr>
          <a:lstStyle/>
          <a:p>
            <a:pPr algn="l"/>
            <a:r>
              <a:rPr lang="de-DE" sz="3600" dirty="0" smtClean="0"/>
              <a:t/>
            </a:r>
            <a:br>
              <a:rPr lang="de-DE" sz="3600" dirty="0" smtClean="0"/>
            </a:br>
            <a:r>
              <a:rPr lang="de-DE" sz="3600" dirty="0" smtClean="0"/>
              <a:t>Kooperation </a:t>
            </a:r>
            <a:r>
              <a:rPr lang="de-DE" sz="3600" b="1" dirty="0" smtClean="0"/>
              <a:t>KLIMABOOT</a:t>
            </a:r>
            <a:r>
              <a:rPr lang="de-DE" sz="3600" dirty="0" smtClean="0"/>
              <a:t/>
            </a:r>
            <a:br>
              <a:rPr lang="de-DE" sz="3600" dirty="0" smtClean="0"/>
            </a:br>
            <a:r>
              <a:rPr lang="de-DE" sz="3600" dirty="0" smtClean="0"/>
              <a:t>Weltklimakonferenz </a:t>
            </a:r>
            <a:br>
              <a:rPr lang="de-DE" sz="3600" dirty="0" smtClean="0"/>
            </a:br>
            <a:r>
              <a:rPr lang="de-DE" sz="3600" b="1" dirty="0" smtClean="0"/>
              <a:t>Brasilien</a:t>
            </a:r>
            <a:br>
              <a:rPr lang="de-DE" sz="3600" b="1" dirty="0" smtClean="0"/>
            </a:br>
            <a:r>
              <a:rPr lang="de-DE" sz="3600" b="1" dirty="0" smtClean="0"/>
              <a:t/>
            </a:r>
            <a:br>
              <a:rPr lang="de-DE" sz="3600" b="1" dirty="0" smtClean="0"/>
            </a:br>
            <a:r>
              <a:rPr lang="de-DE" sz="3600" b="1" dirty="0"/>
              <a:t/>
            </a:r>
            <a:br>
              <a:rPr lang="de-DE" sz="3600" b="1" dirty="0"/>
            </a:br>
            <a:r>
              <a:rPr lang="de-DE" sz="3600" dirty="0" smtClean="0"/>
              <a:t/>
            </a:r>
            <a:br>
              <a:rPr lang="de-DE" sz="3600" dirty="0" smtClean="0"/>
            </a:br>
            <a:endParaRPr lang="de-DE" sz="3600" dirty="0"/>
          </a:p>
        </p:txBody>
      </p:sp>
      <p:sp>
        <p:nvSpPr>
          <p:cNvPr id="3" name="Untertitel 2"/>
          <p:cNvSpPr>
            <a:spLocks noGrp="1"/>
          </p:cNvSpPr>
          <p:nvPr>
            <p:ph type="subTitle" idx="1"/>
          </p:nvPr>
        </p:nvSpPr>
        <p:spPr>
          <a:xfrm>
            <a:off x="1524000" y="4782312"/>
            <a:ext cx="9144000" cy="1188720"/>
          </a:xfrm>
        </p:spPr>
        <p:txBody>
          <a:bodyPr>
            <a:normAutofit lnSpcReduction="10000"/>
          </a:bodyPr>
          <a:lstStyle/>
          <a:p>
            <a:r>
              <a:rPr lang="de-DE" sz="1600" b="1" dirty="0" smtClean="0">
                <a:solidFill>
                  <a:srgbClr val="FF0000"/>
                </a:solidFill>
              </a:rPr>
              <a:t>Die Fotos sind nur für die digitale Verwendung im Rahmen der Weltklimakonferenzen lizensiert!</a:t>
            </a:r>
          </a:p>
          <a:p>
            <a:endParaRPr lang="de-DE" dirty="0" smtClean="0"/>
          </a:p>
          <a:p>
            <a:r>
              <a:rPr lang="de-DE" dirty="0" smtClean="0"/>
              <a:t>Länderintros: </a:t>
            </a:r>
            <a:r>
              <a:rPr lang="de-DE" dirty="0">
                <a:solidFill>
                  <a:prstClr val="black"/>
                </a:solidFill>
                <a:latin typeface="Calibri Light" panose="020F0302020204030204"/>
                <a:ea typeface="+mj-ea"/>
                <a:cs typeface="+mj-cs"/>
                <a:hlinkClick r:id="rId3"/>
              </a:rPr>
              <a:t>https://</a:t>
            </a:r>
            <a:r>
              <a:rPr lang="de-DE" dirty="0" smtClean="0">
                <a:solidFill>
                  <a:prstClr val="black"/>
                </a:solidFill>
                <a:latin typeface="Calibri Light" panose="020F0302020204030204"/>
                <a:ea typeface="+mj-ea"/>
                <a:cs typeface="+mj-cs"/>
                <a:hlinkClick r:id="rId3"/>
              </a:rPr>
              <a:t>vimeo.com/showcase/8321843</a:t>
            </a:r>
            <a:endParaRPr lang="de-DE" dirty="0" smtClean="0">
              <a:solidFill>
                <a:prstClr val="black"/>
              </a:solidFill>
              <a:latin typeface="Calibri Light" panose="020F0302020204030204"/>
              <a:ea typeface="+mj-ea"/>
              <a:cs typeface="+mj-cs"/>
            </a:endParaRPr>
          </a:p>
          <a:p>
            <a:endParaRPr lang="de-DE" dirty="0"/>
          </a:p>
        </p:txBody>
      </p:sp>
      <p:sp>
        <p:nvSpPr>
          <p:cNvPr id="4" name="Fußzeilenplatzhalter 3"/>
          <p:cNvSpPr>
            <a:spLocks noGrp="1"/>
          </p:cNvSpPr>
          <p:nvPr>
            <p:ph type="ftr" sz="quarter" idx="11"/>
          </p:nvPr>
        </p:nvSpPr>
        <p:spPr/>
        <p:txBody>
          <a:bodyPr/>
          <a:lstStyle/>
          <a:p>
            <a:r>
              <a:rPr lang="de-DE" smtClean="0"/>
              <a:t>Kooperation KLIMABOOT www.klimaboot.de</a:t>
            </a:r>
            <a:endParaRPr lang="de-DE"/>
          </a:p>
        </p:txBody>
      </p:sp>
      <p:pic>
        <p:nvPicPr>
          <p:cNvPr id="7" name="Bild 1" descr="Brazil on the globe (South America centered).sv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43354" y="577058"/>
            <a:ext cx="3513773" cy="3513773"/>
          </a:xfrm>
          <a:prstGeom prst="rect">
            <a:avLst/>
          </a:prstGeom>
          <a:noFill/>
          <a:ln>
            <a:noFill/>
          </a:ln>
        </p:spPr>
      </p:pic>
      <p:pic>
        <p:nvPicPr>
          <p:cNvPr id="10" name="Bild 2" descr="Flagge Brasiliens"/>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62480" y="1893979"/>
            <a:ext cx="2942847" cy="2057499"/>
          </a:xfrm>
          <a:prstGeom prst="rect">
            <a:avLst/>
          </a:prstGeom>
          <a:noFill/>
          <a:ln>
            <a:noFill/>
          </a:ln>
        </p:spPr>
      </p:pic>
    </p:spTree>
    <p:extLst>
      <p:ext uri="{BB962C8B-B14F-4D97-AF65-F5344CB8AC3E}">
        <p14:creationId xmlns="" xmlns:p14="http://schemas.microsoft.com/office/powerpoint/2010/main" val="3949396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9638" y="969485"/>
            <a:ext cx="3932237" cy="822712"/>
          </a:xfrm>
        </p:spPr>
        <p:txBody>
          <a:bodyPr>
            <a:normAutofit/>
          </a:bodyPr>
          <a:lstStyle/>
          <a:p>
            <a:r>
              <a:rPr lang="de-DE" sz="2400" dirty="0" smtClean="0"/>
              <a:t>Weltklimakonferenz: </a:t>
            </a:r>
            <a:br>
              <a:rPr lang="de-DE" sz="2400" dirty="0" smtClean="0"/>
            </a:br>
            <a:r>
              <a:rPr lang="de-DE" sz="2400" dirty="0" smtClean="0"/>
              <a:t>Brasilien</a:t>
            </a:r>
            <a:endParaRPr lang="de-DE" sz="2400" dirty="0"/>
          </a:p>
        </p:txBody>
      </p:sp>
      <p:sp>
        <p:nvSpPr>
          <p:cNvPr id="3" name="Bildplatzhalter 2"/>
          <p:cNvSpPr>
            <a:spLocks noGrp="1"/>
          </p:cNvSpPr>
          <p:nvPr>
            <p:ph type="pic" idx="1"/>
          </p:nvPr>
        </p:nvSpPr>
        <p:spPr/>
      </p:sp>
      <p:sp>
        <p:nvSpPr>
          <p:cNvPr id="4" name="Textplatzhalter 3"/>
          <p:cNvSpPr>
            <a:spLocks noGrp="1"/>
          </p:cNvSpPr>
          <p:nvPr>
            <p:ph type="body" sz="half" idx="2"/>
          </p:nvPr>
        </p:nvSpPr>
        <p:spPr>
          <a:xfrm>
            <a:off x="941672" y="2185266"/>
            <a:ext cx="3932237" cy="3811588"/>
          </a:xfrm>
        </p:spPr>
        <p:txBody>
          <a:bodyPr>
            <a:normAutofit/>
          </a:bodyPr>
          <a:lstStyle/>
          <a:p>
            <a:r>
              <a:rPr lang="de-DE" dirty="0" smtClean="0"/>
              <a:t>Soja - auf diese an Eiweißen reiche Bohne  ist die Massentierhaltung in Europa, vor allem aber in China, angewiesen. Nur dank dieses Futtermittels kann die große Nachfrage nach Fleisch dort befriedigt werden.</a:t>
            </a:r>
          </a:p>
          <a:p>
            <a:r>
              <a:rPr lang="de-DE" dirty="0" smtClean="0"/>
              <a:t>Der größte Teil der Soja-Importe in die Europäische Union stammt aus Brasilien. Der größte Teil der Soja-Exporte aus Brasilien geht nach China.</a:t>
            </a:r>
          </a:p>
          <a:p>
            <a:r>
              <a:rPr lang="de-DE" dirty="0" smtClean="0"/>
              <a:t>Gute Geschäfte, allerdings nur möglich, weil große Flächen Regenwald dafür geopfert werden. Das beansprucht Land, und Pestizide vergiften Gewässer und Böden.</a:t>
            </a:r>
          </a:p>
          <a:p>
            <a:r>
              <a:rPr lang="de-DE" sz="1200" i="1" dirty="0" smtClean="0"/>
              <a:t>Foto: </a:t>
            </a:r>
            <a:r>
              <a:rPr lang="de-DE" sz="1200" i="1" dirty="0" err="1" smtClean="0"/>
              <a:t>Shutterstock</a:t>
            </a:r>
            <a:r>
              <a:rPr lang="de-DE" sz="1200" i="1" dirty="0" smtClean="0"/>
              <a:t> / T.O.B</a:t>
            </a:r>
            <a:endParaRPr lang="de-DE" sz="1200"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73909" y="987402"/>
            <a:ext cx="6892351" cy="4005986"/>
          </a:xfrm>
          <a:prstGeom prst="rect">
            <a:avLst/>
          </a:prstGeom>
        </p:spPr>
      </p:pic>
    </p:spTree>
    <p:extLst>
      <p:ext uri="{BB962C8B-B14F-4D97-AF65-F5344CB8AC3E}">
        <p14:creationId xmlns="" xmlns:p14="http://schemas.microsoft.com/office/powerpoint/2010/main" val="565891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771" y="528809"/>
            <a:ext cx="3932237" cy="768427"/>
          </a:xfrm>
        </p:spPr>
        <p:txBody>
          <a:bodyPr>
            <a:normAutofit/>
          </a:bodyPr>
          <a:lstStyle/>
          <a:p>
            <a:r>
              <a:rPr lang="de-DE" sz="2400" dirty="0" smtClean="0"/>
              <a:t>Weltklimakonferenz: </a:t>
            </a:r>
            <a:br>
              <a:rPr lang="de-DE" sz="2400" dirty="0" smtClean="0"/>
            </a:br>
            <a:r>
              <a:rPr lang="de-DE" sz="2400" dirty="0" smtClean="0"/>
              <a:t>Brasilien</a:t>
            </a:r>
            <a:endParaRPr lang="de-DE" sz="2400" dirty="0"/>
          </a:p>
        </p:txBody>
      </p:sp>
      <p:sp>
        <p:nvSpPr>
          <p:cNvPr id="4" name="Textplatzhalter 3"/>
          <p:cNvSpPr>
            <a:spLocks noGrp="1"/>
          </p:cNvSpPr>
          <p:nvPr>
            <p:ph type="body" sz="half" idx="2"/>
          </p:nvPr>
        </p:nvSpPr>
        <p:spPr>
          <a:xfrm>
            <a:off x="5389754" y="592156"/>
            <a:ext cx="6001687" cy="1523082"/>
          </a:xfrm>
        </p:spPr>
        <p:txBody>
          <a:bodyPr/>
          <a:lstStyle/>
          <a:p>
            <a:r>
              <a:rPr lang="de-DE" dirty="0" smtClean="0"/>
              <a:t>Landwirtschaft zur Selbstversorgung auch in trockenen Regionen:</a:t>
            </a:r>
          </a:p>
          <a:p>
            <a:r>
              <a:rPr lang="de-DE" dirty="0" smtClean="0"/>
              <a:t>Der Bau von Zisternen hilft Kleinbauern der Dürre zu trotzen und das anzubauen, was sie zum Leben brauchen. Sie gehen sorgsam mit den kostbaren Wasservorräten um</a:t>
            </a:r>
            <a:r>
              <a:rPr lang="de-DE" sz="1800" dirty="0" smtClean="0"/>
              <a:t>.</a:t>
            </a:r>
            <a:r>
              <a:rPr lang="de-DE" dirty="0" smtClean="0"/>
              <a:t/>
            </a:r>
            <a:br>
              <a:rPr lang="de-DE" dirty="0" smtClean="0"/>
            </a:br>
            <a:r>
              <a:rPr lang="de-DE" dirty="0" smtClean="0"/>
              <a:t/>
            </a:r>
            <a:br>
              <a:rPr lang="de-DE" dirty="0" smtClean="0"/>
            </a:br>
            <a:r>
              <a:rPr lang="de-DE" sz="1200" i="1" dirty="0" smtClean="0"/>
              <a:t>Foto: Brot-für-die-Welt / Thomas Lohnes</a:t>
            </a:r>
            <a:endParaRPr lang="de-DE" dirty="0"/>
          </a:p>
        </p:txBody>
      </p:sp>
      <p:pic>
        <p:nvPicPr>
          <p:cNvPr id="6" name="Inhaltsplatzhalter 3"/>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6595" r="6595"/>
          <a:stretch>
            <a:fillRect/>
          </a:stretch>
        </p:blipFill>
        <p:spPr>
          <a:xfrm>
            <a:off x="858838" y="2281238"/>
            <a:ext cx="10496550" cy="35798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9729" y="264403"/>
            <a:ext cx="3932237" cy="917193"/>
          </a:xfrm>
        </p:spPr>
        <p:txBody>
          <a:bodyPr>
            <a:normAutofit/>
          </a:bodyPr>
          <a:lstStyle/>
          <a:p>
            <a:r>
              <a:rPr lang="de-DE" sz="2400" dirty="0" smtClean="0"/>
              <a:t>Weltklimakonferenz:</a:t>
            </a:r>
            <a:br>
              <a:rPr lang="de-DE" sz="2400" dirty="0" smtClean="0"/>
            </a:br>
            <a:r>
              <a:rPr lang="de-DE" sz="2400" dirty="0" smtClean="0"/>
              <a:t> </a:t>
            </a:r>
            <a:r>
              <a:rPr lang="de-DE" sz="2400" dirty="0"/>
              <a:t>Brasilien</a:t>
            </a:r>
          </a:p>
        </p:txBody>
      </p:sp>
      <p:sp>
        <p:nvSpPr>
          <p:cNvPr id="3" name="Bildplatzhalter 2"/>
          <p:cNvSpPr>
            <a:spLocks noGrp="1"/>
          </p:cNvSpPr>
          <p:nvPr>
            <p:ph type="pic" idx="1"/>
          </p:nvPr>
        </p:nvSpPr>
        <p:spPr/>
      </p:sp>
      <p:sp>
        <p:nvSpPr>
          <p:cNvPr id="4" name="Textplatzhalter 3"/>
          <p:cNvSpPr>
            <a:spLocks noGrp="1"/>
          </p:cNvSpPr>
          <p:nvPr>
            <p:ph type="body" sz="half" idx="2"/>
          </p:nvPr>
        </p:nvSpPr>
        <p:spPr>
          <a:xfrm>
            <a:off x="839788" y="2049462"/>
            <a:ext cx="3932237" cy="3811588"/>
          </a:xfrm>
        </p:spPr>
        <p:txBody>
          <a:bodyPr/>
          <a:lstStyle/>
          <a:p>
            <a:r>
              <a:rPr lang="de-DE" dirty="0" smtClean="0"/>
              <a:t>Dank der Unterstützung aus diesem von „Brot für die Welt“ geförderten Projekt hat Maria José da Silva ihr Land in eine grüne Oase verwandelt.</a:t>
            </a:r>
          </a:p>
          <a:p>
            <a:r>
              <a:rPr lang="de-DE" dirty="0" smtClean="0"/>
              <a:t>Mehr hier: </a:t>
            </a:r>
            <a:r>
              <a:rPr lang="de-DE" dirty="0" smtClean="0">
                <a:hlinkClick r:id="rId2"/>
              </a:rPr>
              <a:t>ht</a:t>
            </a:r>
            <a:r>
              <a:rPr lang="de-DE" dirty="0" smtClean="0">
                <a:solidFill>
                  <a:srgbClr val="FFFF00"/>
                </a:solidFill>
                <a:hlinkClick r:id="rId2"/>
              </a:rPr>
              <a:t>tps://www.brot-fuer-die-welt.de/projekte/brasilien-zisternen/</a:t>
            </a:r>
            <a:endParaRPr lang="de-DE" dirty="0" smtClean="0">
              <a:solidFill>
                <a:srgbClr val="FFFF00"/>
              </a:solidFill>
            </a:endParaRPr>
          </a:p>
          <a:p>
            <a:r>
              <a:rPr lang="de-DE" sz="1200" i="1" dirty="0" smtClean="0"/>
              <a:t>Foto: Brot-für-die-Welt / Thomas Lohnes</a:t>
            </a:r>
            <a:endParaRPr lang="de-DE" sz="1200" i="1" dirty="0">
              <a:solidFill>
                <a:srgbClr val="FF0000"/>
              </a:solidFill>
            </a:endParaRPr>
          </a:p>
        </p:txBody>
      </p:sp>
      <p:pic>
        <p:nvPicPr>
          <p:cNvPr id="5" name="Grafik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72025" y="458737"/>
            <a:ext cx="7105650" cy="4654650"/>
          </a:xfrm>
          <a:prstGeom prst="rect">
            <a:avLst/>
          </a:prstGeom>
        </p:spPr>
      </p:pic>
    </p:spTree>
    <p:extLst>
      <p:ext uri="{BB962C8B-B14F-4D97-AF65-F5344CB8AC3E}">
        <p14:creationId xmlns="" xmlns:p14="http://schemas.microsoft.com/office/powerpoint/2010/main" val="253269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0806" y="815248"/>
            <a:ext cx="3932237" cy="920976"/>
          </a:xfrm>
        </p:spPr>
        <p:txBody>
          <a:bodyPr>
            <a:normAutofit/>
          </a:bodyPr>
          <a:lstStyle/>
          <a:p>
            <a:r>
              <a:rPr lang="de-DE" sz="2400" dirty="0" smtClean="0"/>
              <a:t>Weltklimakonferenz: </a:t>
            </a:r>
            <a:br>
              <a:rPr lang="de-DE" sz="2400" dirty="0" smtClean="0"/>
            </a:br>
            <a:r>
              <a:rPr lang="de-DE" sz="2400" dirty="0" smtClean="0"/>
              <a:t>Brasilien</a:t>
            </a:r>
            <a:endParaRPr lang="de-DE" sz="2400" dirty="0"/>
          </a:p>
        </p:txBody>
      </p:sp>
      <p:sp>
        <p:nvSpPr>
          <p:cNvPr id="3" name="Bildplatzhalter 2"/>
          <p:cNvSpPr>
            <a:spLocks noGrp="1"/>
          </p:cNvSpPr>
          <p:nvPr>
            <p:ph type="pic" idx="1"/>
          </p:nvPr>
        </p:nvSpPr>
        <p:spPr/>
      </p:sp>
      <p:sp>
        <p:nvSpPr>
          <p:cNvPr id="4" name="Textplatzhalter 3"/>
          <p:cNvSpPr>
            <a:spLocks noGrp="1"/>
          </p:cNvSpPr>
          <p:nvPr>
            <p:ph type="body" sz="half" idx="2"/>
          </p:nvPr>
        </p:nvSpPr>
        <p:spPr>
          <a:xfrm>
            <a:off x="747998" y="2176145"/>
            <a:ext cx="3932237" cy="3811588"/>
          </a:xfrm>
        </p:spPr>
        <p:txBody>
          <a:bodyPr/>
          <a:lstStyle/>
          <a:p>
            <a:r>
              <a:rPr lang="de-DE" dirty="0" err="1" smtClean="0"/>
              <a:t>Itaipu</a:t>
            </a:r>
            <a:r>
              <a:rPr lang="de-DE" dirty="0" smtClean="0"/>
              <a:t> – einer der größten Stauseen der Welt liefert emissionsfreien Strom – Brasilien setzt auf Wasserkraft. Dadurch werden aber große Flächen unter Wasser gesetzt, auf denen Bevölkerungsgruppen gelebt haben, deren Stimme nicht viel zählt für die Regierung.</a:t>
            </a:r>
          </a:p>
          <a:p>
            <a:endParaRPr lang="de-DE" dirty="0"/>
          </a:p>
          <a:p>
            <a:r>
              <a:rPr lang="de-DE" sz="1200" i="1" dirty="0" smtClean="0"/>
              <a:t>Foto: </a:t>
            </a:r>
            <a:r>
              <a:rPr lang="de-DE" sz="1200" i="1" dirty="0" err="1" smtClean="0"/>
              <a:t>Shutterstock</a:t>
            </a:r>
            <a:r>
              <a:rPr lang="de-DE" sz="1200" i="1" dirty="0" smtClean="0"/>
              <a:t> / </a:t>
            </a:r>
            <a:r>
              <a:rPr lang="de-DE" sz="1200" i="1" dirty="0" err="1" smtClean="0"/>
              <a:t>ByDrone</a:t>
            </a:r>
            <a:r>
              <a:rPr lang="de-DE" sz="1200" i="1" dirty="0" smtClean="0"/>
              <a:t> </a:t>
            </a:r>
            <a:r>
              <a:rPr lang="de-DE" sz="1200" i="1" dirty="0" err="1" smtClean="0"/>
              <a:t>Photos</a:t>
            </a:r>
            <a:r>
              <a:rPr lang="de-DE" sz="1200" i="1" dirty="0" smtClean="0"/>
              <a:t> Videos</a:t>
            </a:r>
            <a:endParaRPr lang="de-DE" sz="1200"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47886" y="987410"/>
            <a:ext cx="6631503" cy="4421002"/>
          </a:xfrm>
          <a:prstGeom prst="rect">
            <a:avLst/>
          </a:prstGeom>
        </p:spPr>
      </p:pic>
    </p:spTree>
    <p:extLst>
      <p:ext uri="{BB962C8B-B14F-4D97-AF65-F5344CB8AC3E}">
        <p14:creationId xmlns="" xmlns:p14="http://schemas.microsoft.com/office/powerpoint/2010/main" val="4040519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Fazit:</a:t>
            </a:r>
            <a:endParaRPr lang="de-DE" dirty="0"/>
          </a:p>
        </p:txBody>
      </p:sp>
      <p:sp>
        <p:nvSpPr>
          <p:cNvPr id="3" name="Inhaltsplatzhalter 2"/>
          <p:cNvSpPr>
            <a:spLocks noGrp="1"/>
          </p:cNvSpPr>
          <p:nvPr>
            <p:ph idx="1"/>
          </p:nvPr>
        </p:nvSpPr>
        <p:spPr/>
        <p:txBody>
          <a:bodyPr/>
          <a:lstStyle/>
          <a:p>
            <a:endParaRPr lang="de-DE" dirty="0" smtClean="0"/>
          </a:p>
          <a:p>
            <a:pPr>
              <a:buNone/>
            </a:pPr>
            <a:endParaRPr lang="de-DE" dirty="0" smtClean="0"/>
          </a:p>
          <a:p>
            <a:pPr>
              <a:buNone/>
            </a:pPr>
            <a:r>
              <a:rPr lang="de-DE" dirty="0" smtClean="0"/>
              <a:t>	„Die Begrenzung des Klimawandels ist eine drängende Aufgabe, aber Armutsbekämpfung in unserm Lande auch. Dafür brauchen wir die Gewinne aus Viehzucht, Bergbau und Futtermittelanbau. Ihr Europäer habt jahrhundertelang euch selbst entwickelt – auf Kosten der Natur. Jetzt sind auch wir dran.“</a:t>
            </a: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0193" y="705079"/>
            <a:ext cx="3932237" cy="995374"/>
          </a:xfrm>
        </p:spPr>
        <p:txBody>
          <a:bodyPr>
            <a:normAutofit/>
          </a:bodyPr>
          <a:lstStyle/>
          <a:p>
            <a:r>
              <a:rPr lang="de-DE" sz="2400" dirty="0" smtClean="0"/>
              <a:t>Weltklimakonferenz: </a:t>
            </a:r>
            <a:br>
              <a:rPr lang="de-DE" sz="2400" dirty="0" smtClean="0"/>
            </a:br>
            <a:r>
              <a:rPr lang="de-DE" sz="2400" dirty="0" smtClean="0"/>
              <a:t>Brasilien</a:t>
            </a:r>
            <a:endParaRPr lang="de-DE" sz="2400" dirty="0"/>
          </a:p>
        </p:txBody>
      </p:sp>
      <p:pic>
        <p:nvPicPr>
          <p:cNvPr id="6" name="Bildplatzhalter 5"/>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7953" r="7953"/>
          <a:stretch>
            <a:fillRect/>
          </a:stretch>
        </p:blipFill>
        <p:spPr>
          <a:prstGeom prst="rect">
            <a:avLst/>
          </a:prstGeom>
        </p:spPr>
      </p:pic>
      <p:sp>
        <p:nvSpPr>
          <p:cNvPr id="4" name="Textplatzhalter 3"/>
          <p:cNvSpPr>
            <a:spLocks noGrp="1"/>
          </p:cNvSpPr>
          <p:nvPr>
            <p:ph type="body" sz="half" idx="2"/>
          </p:nvPr>
        </p:nvSpPr>
        <p:spPr>
          <a:xfrm>
            <a:off x="780193" y="2041188"/>
            <a:ext cx="3932237" cy="3811588"/>
          </a:xfrm>
        </p:spPr>
        <p:txBody>
          <a:bodyPr>
            <a:normAutofit/>
          </a:bodyPr>
          <a:lstStyle/>
          <a:p>
            <a:r>
              <a:rPr lang="de-DE" dirty="0" smtClean="0"/>
              <a:t>Rio de Janeiro - Armut und Reichtum in Sichtweite. </a:t>
            </a:r>
          </a:p>
          <a:p>
            <a:r>
              <a:rPr lang="de-DE" dirty="0" smtClean="0"/>
              <a:t>Die Werte der Treibhausgas-Emissionen der Bewohner*innen der Hochhäuser und der Favela werden weit auseinander liegen. </a:t>
            </a:r>
          </a:p>
          <a:p>
            <a:r>
              <a:rPr lang="de-DE" dirty="0" smtClean="0"/>
              <a:t>Die Bewohner der Favelas belasten in Folge ihrer Armut kaum das Klima, aber ihnen fehlt auch vieles, was für Menschen, die in Wohlstand leben, selbstverständlich ist:</a:t>
            </a:r>
          </a:p>
          <a:p>
            <a:r>
              <a:rPr lang="de-DE" dirty="0" smtClean="0"/>
              <a:t>Strom, Licht, Wasser, Schulbildung, Ärzte und vieles mehr.</a:t>
            </a:r>
          </a:p>
          <a:p>
            <a:endParaRPr lang="de-DE" dirty="0"/>
          </a:p>
          <a:p>
            <a:r>
              <a:rPr lang="de-DE" sz="1200" i="1" dirty="0" smtClean="0"/>
              <a:t>Foto: </a:t>
            </a:r>
            <a:r>
              <a:rPr lang="de-DE" sz="1200" i="1" dirty="0" err="1" smtClean="0"/>
              <a:t>Shutterstock</a:t>
            </a:r>
            <a:r>
              <a:rPr lang="de-DE" sz="1200" i="1" dirty="0" smtClean="0"/>
              <a:t> / Donatas </a:t>
            </a:r>
            <a:r>
              <a:rPr lang="de-DE" sz="1200" i="1" dirty="0" err="1" smtClean="0"/>
              <a:t>Dabravolskas</a:t>
            </a:r>
            <a:endParaRPr lang="de-DE" sz="1200" i="1" dirty="0"/>
          </a:p>
        </p:txBody>
      </p:sp>
    </p:spTree>
    <p:extLst>
      <p:ext uri="{BB962C8B-B14F-4D97-AF65-F5344CB8AC3E}">
        <p14:creationId xmlns="" xmlns:p14="http://schemas.microsoft.com/office/powerpoint/2010/main" val="29612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5191" y="914400"/>
            <a:ext cx="3932237" cy="809438"/>
          </a:xfrm>
        </p:spPr>
        <p:txBody>
          <a:bodyPr>
            <a:normAutofit/>
          </a:bodyPr>
          <a:lstStyle/>
          <a:p>
            <a:r>
              <a:rPr lang="de-DE" sz="2400" dirty="0" smtClean="0"/>
              <a:t>Weltklimakonferenz: </a:t>
            </a:r>
            <a:br>
              <a:rPr lang="de-DE" sz="2400" dirty="0" smtClean="0"/>
            </a:br>
            <a:r>
              <a:rPr lang="de-DE" sz="2400" dirty="0" smtClean="0"/>
              <a:t>Brasilien</a:t>
            </a:r>
            <a:endParaRPr lang="de-DE" sz="2400" dirty="0"/>
          </a:p>
        </p:txBody>
      </p:sp>
      <p:sp>
        <p:nvSpPr>
          <p:cNvPr id="3" name="Bildplatzhalter 2"/>
          <p:cNvSpPr>
            <a:spLocks noGrp="1"/>
          </p:cNvSpPr>
          <p:nvPr>
            <p:ph type="pic" idx="1"/>
          </p:nvPr>
        </p:nvSpPr>
        <p:spPr/>
      </p:sp>
      <p:sp>
        <p:nvSpPr>
          <p:cNvPr id="4" name="Textplatzhalter 3"/>
          <p:cNvSpPr>
            <a:spLocks noGrp="1"/>
          </p:cNvSpPr>
          <p:nvPr>
            <p:ph type="body" sz="half" idx="2"/>
          </p:nvPr>
        </p:nvSpPr>
        <p:spPr>
          <a:xfrm>
            <a:off x="826209" y="2304161"/>
            <a:ext cx="3932237" cy="3811588"/>
          </a:xfrm>
        </p:spPr>
        <p:txBody>
          <a:bodyPr/>
          <a:lstStyle/>
          <a:p>
            <a:r>
              <a:rPr lang="de-DE" dirty="0" smtClean="0"/>
              <a:t>Belem – Leben am Wasser, Leben in Armut, kaum geschützt vor Stürmen und Hochwasser.</a:t>
            </a:r>
          </a:p>
          <a:p>
            <a:endParaRPr lang="de-DE" dirty="0"/>
          </a:p>
          <a:p>
            <a:r>
              <a:rPr lang="de-DE" sz="1200" i="1" dirty="0" smtClean="0"/>
              <a:t>Foto: </a:t>
            </a:r>
            <a:r>
              <a:rPr lang="de-DE" sz="1200" i="1" dirty="0" err="1" smtClean="0"/>
              <a:t>Shutterstock</a:t>
            </a:r>
            <a:r>
              <a:rPr lang="de-DE" sz="1200" i="1" dirty="0"/>
              <a:t> </a:t>
            </a:r>
            <a:r>
              <a:rPr lang="de-DE" sz="1200" i="1" dirty="0" smtClean="0"/>
              <a:t>/ </a:t>
            </a:r>
            <a:r>
              <a:rPr lang="de-DE" sz="1200" i="1" dirty="0" err="1" smtClean="0"/>
              <a:t>Ievgenii</a:t>
            </a:r>
            <a:r>
              <a:rPr lang="de-DE" sz="1200" i="1" dirty="0" smtClean="0"/>
              <a:t> </a:t>
            </a:r>
            <a:r>
              <a:rPr lang="de-DE" sz="1200" i="1" dirty="0" err="1" smtClean="0"/>
              <a:t>Bakhvalov</a:t>
            </a:r>
            <a:endParaRPr lang="de-DE" sz="1200"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00027" y="987408"/>
            <a:ext cx="6754490" cy="4510187"/>
          </a:xfrm>
          <a:prstGeom prst="rect">
            <a:avLst/>
          </a:prstGeom>
        </p:spPr>
      </p:pic>
    </p:spTree>
    <p:extLst>
      <p:ext uri="{BB962C8B-B14F-4D97-AF65-F5344CB8AC3E}">
        <p14:creationId xmlns="" xmlns:p14="http://schemas.microsoft.com/office/powerpoint/2010/main" val="2987600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4114" y="969484"/>
            <a:ext cx="3932237" cy="807316"/>
          </a:xfrm>
        </p:spPr>
        <p:txBody>
          <a:bodyPr>
            <a:normAutofit/>
          </a:bodyPr>
          <a:lstStyle/>
          <a:p>
            <a:r>
              <a:rPr lang="de-DE" sz="2400" dirty="0" smtClean="0"/>
              <a:t>Weltklimakonferenz: </a:t>
            </a:r>
            <a:br>
              <a:rPr lang="de-DE" sz="2400" dirty="0" smtClean="0"/>
            </a:br>
            <a:r>
              <a:rPr lang="de-DE" sz="2400" dirty="0" smtClean="0"/>
              <a:t>Brasilien</a:t>
            </a:r>
            <a:endParaRPr lang="de-DE" sz="2400" dirty="0"/>
          </a:p>
        </p:txBody>
      </p:sp>
      <p:sp>
        <p:nvSpPr>
          <p:cNvPr id="3" name="Bildplatzhalter 2"/>
          <p:cNvSpPr>
            <a:spLocks noGrp="1"/>
          </p:cNvSpPr>
          <p:nvPr>
            <p:ph type="pic" idx="1"/>
          </p:nvPr>
        </p:nvSpPr>
        <p:spPr/>
      </p:sp>
      <p:sp>
        <p:nvSpPr>
          <p:cNvPr id="4" name="Textplatzhalter 3"/>
          <p:cNvSpPr>
            <a:spLocks noGrp="1"/>
          </p:cNvSpPr>
          <p:nvPr>
            <p:ph type="body" sz="half" idx="2"/>
          </p:nvPr>
        </p:nvSpPr>
        <p:spPr>
          <a:xfrm>
            <a:off x="565130" y="2258441"/>
            <a:ext cx="3932237" cy="3811588"/>
          </a:xfrm>
        </p:spPr>
        <p:txBody>
          <a:bodyPr/>
          <a:lstStyle/>
          <a:p>
            <a:r>
              <a:rPr lang="de-DE" dirty="0" smtClean="0"/>
              <a:t>Amazonas-Regenwald – grüne Lunge im globalen Klima-System: eine der größten Treibhausgas-Senken der Welt. Das heißt: dieser Regenwald wandelt immer noch enorme Mengen CO</a:t>
            </a:r>
            <a:r>
              <a:rPr lang="de-DE" baseline="-25000" dirty="0" smtClean="0"/>
              <a:t>2</a:t>
            </a:r>
            <a:r>
              <a:rPr lang="de-DE" dirty="0" smtClean="0"/>
              <a:t> in saubere Luft.</a:t>
            </a:r>
          </a:p>
          <a:p>
            <a:r>
              <a:rPr lang="de-DE" sz="1200" i="1" dirty="0" smtClean="0"/>
              <a:t>Foto: </a:t>
            </a:r>
            <a:r>
              <a:rPr lang="de-DE" sz="1200" i="1" dirty="0" err="1" smtClean="0"/>
              <a:t>Shutterstock</a:t>
            </a:r>
            <a:r>
              <a:rPr lang="de-DE" sz="1200" i="1" dirty="0" smtClean="0"/>
              <a:t> / Gustavo </a:t>
            </a:r>
            <a:r>
              <a:rPr lang="de-DE" sz="1200" i="1" dirty="0" err="1" smtClean="0"/>
              <a:t>Frazao</a:t>
            </a:r>
            <a:endParaRPr lang="de-DE" sz="1200"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25975" y="987403"/>
            <a:ext cx="6741201" cy="4879238"/>
          </a:xfrm>
          <a:prstGeom prst="rect">
            <a:avLst/>
          </a:prstGeom>
        </p:spPr>
      </p:pic>
    </p:spTree>
    <p:extLst>
      <p:ext uri="{BB962C8B-B14F-4D97-AF65-F5344CB8AC3E}">
        <p14:creationId xmlns="" xmlns:p14="http://schemas.microsoft.com/office/powerpoint/2010/main" val="3583738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443" y="804230"/>
            <a:ext cx="3932237" cy="917187"/>
          </a:xfrm>
        </p:spPr>
        <p:txBody>
          <a:bodyPr>
            <a:normAutofit/>
          </a:bodyPr>
          <a:lstStyle/>
          <a:p>
            <a:r>
              <a:rPr lang="de-DE" sz="2400" dirty="0" smtClean="0"/>
              <a:t>Weltklimakonferenz: </a:t>
            </a:r>
            <a:br>
              <a:rPr lang="de-DE" sz="2400" dirty="0" smtClean="0"/>
            </a:br>
            <a:r>
              <a:rPr lang="de-DE" sz="2400" dirty="0" smtClean="0"/>
              <a:t>Brasilien</a:t>
            </a:r>
            <a:endParaRPr lang="de-DE" sz="2400" dirty="0"/>
          </a:p>
        </p:txBody>
      </p:sp>
      <p:pic>
        <p:nvPicPr>
          <p:cNvPr id="5" name="Bildplatzhalt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tretch>
            <a:fillRect/>
          </a:stretch>
        </p:blipFill>
        <p:spPr>
          <a:xfrm>
            <a:off x="4772022" y="987420"/>
            <a:ext cx="7010370" cy="3529493"/>
          </a:xfrm>
          <a:prstGeom prst="rect">
            <a:avLst/>
          </a:prstGeom>
        </p:spPr>
      </p:pic>
      <p:sp>
        <p:nvSpPr>
          <p:cNvPr id="4" name="Textplatzhalter 3"/>
          <p:cNvSpPr>
            <a:spLocks noGrp="1"/>
          </p:cNvSpPr>
          <p:nvPr>
            <p:ph type="body" sz="half" idx="2"/>
          </p:nvPr>
        </p:nvSpPr>
        <p:spPr>
          <a:xfrm>
            <a:off x="373443" y="2029841"/>
            <a:ext cx="3932237" cy="3811588"/>
          </a:xfrm>
        </p:spPr>
        <p:txBody>
          <a:bodyPr>
            <a:normAutofit/>
          </a:bodyPr>
          <a:lstStyle/>
          <a:p>
            <a:r>
              <a:rPr lang="de-DE" dirty="0" smtClean="0"/>
              <a:t>Brandrodung –  für Weideflächen und für Äcker, vor allem für den Anbau von Soja.</a:t>
            </a:r>
          </a:p>
          <a:p>
            <a:r>
              <a:rPr lang="de-DE" dirty="0" smtClean="0"/>
              <a:t>Doppelt schädlich für das Klima: im Boden und den Bäumen gebundene Kohlenstoffe werden freigesetzt, und die Kapazität des Waldes, CO</a:t>
            </a:r>
            <a:r>
              <a:rPr lang="de-DE" baseline="-25000" dirty="0" smtClean="0"/>
              <a:t>2</a:t>
            </a:r>
            <a:r>
              <a:rPr lang="de-DE" dirty="0" smtClean="0"/>
              <a:t> aufzunehmen und umzuwandeln wird mit jedem gefällten Baum geringer.</a:t>
            </a:r>
          </a:p>
          <a:p>
            <a:r>
              <a:rPr lang="de-DE" dirty="0" smtClean="0"/>
              <a:t>Aber die Nachfrage nach Tropenholz, Weideland, Soja, Zuckerrohr und Mais verspricht lohnende Geschäfte.</a:t>
            </a:r>
          </a:p>
          <a:p>
            <a:endParaRPr lang="de-DE" dirty="0"/>
          </a:p>
          <a:p>
            <a:r>
              <a:rPr lang="de-DE" sz="1200" i="1" dirty="0" smtClean="0"/>
              <a:t>Foto: </a:t>
            </a:r>
            <a:r>
              <a:rPr lang="de-DE" sz="1200" i="1" dirty="0" err="1" smtClean="0"/>
              <a:t>Shutterstock</a:t>
            </a:r>
            <a:r>
              <a:rPr lang="de-DE" sz="1200" i="1" dirty="0" smtClean="0"/>
              <a:t> / PARALAXIS</a:t>
            </a:r>
            <a:endParaRPr lang="de-DE" sz="1200" i="1" dirty="0"/>
          </a:p>
        </p:txBody>
      </p:sp>
    </p:spTree>
    <p:extLst>
      <p:ext uri="{BB962C8B-B14F-4D97-AF65-F5344CB8AC3E}">
        <p14:creationId xmlns="" xmlns:p14="http://schemas.microsoft.com/office/powerpoint/2010/main" val="1374060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900" y="969484"/>
            <a:ext cx="3932237" cy="792745"/>
          </a:xfrm>
        </p:spPr>
        <p:txBody>
          <a:bodyPr>
            <a:normAutofit/>
          </a:bodyPr>
          <a:lstStyle/>
          <a:p>
            <a:r>
              <a:rPr lang="de-DE" sz="2400" dirty="0" smtClean="0"/>
              <a:t>Weltklimakonferenz: </a:t>
            </a:r>
            <a:br>
              <a:rPr lang="de-DE" sz="2400" dirty="0" smtClean="0"/>
            </a:br>
            <a:r>
              <a:rPr lang="de-DE" sz="2400" dirty="0" smtClean="0"/>
              <a:t>Brasilien</a:t>
            </a:r>
            <a:endParaRPr lang="de-DE" sz="2400" dirty="0"/>
          </a:p>
        </p:txBody>
      </p:sp>
      <p:sp>
        <p:nvSpPr>
          <p:cNvPr id="3" name="Bildplatzhalter 2"/>
          <p:cNvSpPr>
            <a:spLocks noGrp="1"/>
          </p:cNvSpPr>
          <p:nvPr>
            <p:ph type="pic" idx="1"/>
          </p:nvPr>
        </p:nvSpPr>
        <p:spPr/>
      </p:sp>
      <p:sp>
        <p:nvSpPr>
          <p:cNvPr id="4" name="Textplatzhalter 3"/>
          <p:cNvSpPr>
            <a:spLocks noGrp="1"/>
          </p:cNvSpPr>
          <p:nvPr>
            <p:ph type="body" sz="half" idx="2"/>
          </p:nvPr>
        </p:nvSpPr>
        <p:spPr>
          <a:xfrm>
            <a:off x="592900" y="2130425"/>
            <a:ext cx="3932237" cy="3811588"/>
          </a:xfrm>
        </p:spPr>
        <p:txBody>
          <a:bodyPr/>
          <a:lstStyle/>
          <a:p>
            <a:r>
              <a:rPr lang="de-DE" dirty="0" smtClean="0"/>
              <a:t>Auch dem Abbau von Gold und anderen Bodenschätzen wird Regenwald geopfert. Der kurzfristige Gewinn zählt mehr als der langfristige Schaden.</a:t>
            </a:r>
          </a:p>
          <a:p>
            <a:r>
              <a:rPr lang="de-DE" sz="1200" i="1" dirty="0" smtClean="0"/>
              <a:t>Foto: </a:t>
            </a:r>
            <a:r>
              <a:rPr lang="de-DE" sz="1200" i="1" dirty="0" err="1" smtClean="0"/>
              <a:t>Shutterstock</a:t>
            </a:r>
            <a:r>
              <a:rPr lang="de-DE" sz="1200" i="1" dirty="0" smtClean="0"/>
              <a:t> / Tarcisio </a:t>
            </a:r>
            <a:r>
              <a:rPr lang="de-DE" sz="1200" i="1" dirty="0" err="1" smtClean="0"/>
              <a:t>Schnaider</a:t>
            </a:r>
            <a:endParaRPr lang="de-DE" sz="1200"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83182" y="987414"/>
            <a:ext cx="6394856" cy="4793437"/>
          </a:xfrm>
          <a:prstGeom prst="rect">
            <a:avLst/>
          </a:prstGeom>
        </p:spPr>
      </p:pic>
    </p:spTree>
    <p:extLst>
      <p:ext uri="{BB962C8B-B14F-4D97-AF65-F5344CB8AC3E}">
        <p14:creationId xmlns="" xmlns:p14="http://schemas.microsoft.com/office/powerpoint/2010/main" val="108887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771" y="903383"/>
            <a:ext cx="3932237" cy="889612"/>
          </a:xfrm>
        </p:spPr>
        <p:txBody>
          <a:bodyPr>
            <a:normAutofit/>
          </a:bodyPr>
          <a:lstStyle/>
          <a:p>
            <a:r>
              <a:rPr lang="de-DE" sz="2400" dirty="0" smtClean="0"/>
              <a:t>Weltklimakonferenz. </a:t>
            </a:r>
            <a:br>
              <a:rPr lang="de-DE" sz="2400" dirty="0" smtClean="0"/>
            </a:br>
            <a:r>
              <a:rPr lang="de-DE" sz="2400" dirty="0" smtClean="0"/>
              <a:t>Brasilien</a:t>
            </a:r>
            <a:endParaRPr lang="de-DE" sz="2400" dirty="0"/>
          </a:p>
        </p:txBody>
      </p:sp>
      <p:pic>
        <p:nvPicPr>
          <p:cNvPr id="5" name="Bildplatzhalt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7785" r="7785"/>
          <a:stretch>
            <a:fillRect/>
          </a:stretch>
        </p:blipFill>
        <p:spPr>
          <a:prstGeom prst="rect">
            <a:avLst/>
          </a:prstGeom>
        </p:spPr>
      </p:pic>
      <p:sp>
        <p:nvSpPr>
          <p:cNvPr id="4" name="Textplatzhalter 3"/>
          <p:cNvSpPr>
            <a:spLocks noGrp="1"/>
          </p:cNvSpPr>
          <p:nvPr>
            <p:ph type="body" sz="half" idx="2"/>
          </p:nvPr>
        </p:nvSpPr>
        <p:spPr/>
        <p:txBody>
          <a:bodyPr>
            <a:normAutofit lnSpcReduction="10000"/>
          </a:bodyPr>
          <a:lstStyle/>
          <a:p>
            <a:r>
              <a:rPr lang="de-DE" dirty="0"/>
              <a:t>D</a:t>
            </a:r>
            <a:r>
              <a:rPr lang="de-DE" dirty="0" smtClean="0"/>
              <a:t>ie indigenen Völker Brasiliens leben weit verstreut in den Regenwäldern und im Einklang mit der Natur. </a:t>
            </a:r>
          </a:p>
          <a:p>
            <a:r>
              <a:rPr lang="de-DE" dirty="0" smtClean="0"/>
              <a:t>Sie verstehen sich als Schützer der Wälder und erheben deshalb auch auf Weltklimakonferenzen ihre Stimme - für den Erhalt des Regenwaldes, für den Schutz des Klimas: hier </a:t>
            </a:r>
            <a:r>
              <a:rPr lang="de-DE" dirty="0" err="1" smtClean="0"/>
              <a:t>Daiara</a:t>
            </a:r>
            <a:r>
              <a:rPr lang="de-DE" dirty="0" smtClean="0"/>
              <a:t> </a:t>
            </a:r>
            <a:r>
              <a:rPr lang="de-DE" dirty="0" err="1" smtClean="0"/>
              <a:t>Tukano</a:t>
            </a:r>
            <a:r>
              <a:rPr lang="de-DE" dirty="0" smtClean="0"/>
              <a:t> am 11. Dezember 2019 </a:t>
            </a:r>
            <a:r>
              <a:rPr lang="de-DE" dirty="0"/>
              <a:t>i</a:t>
            </a:r>
            <a:r>
              <a:rPr lang="de-DE" dirty="0" smtClean="0"/>
              <a:t>n Madrid.</a:t>
            </a:r>
          </a:p>
          <a:p>
            <a:r>
              <a:rPr lang="de-DE" dirty="0" smtClean="0"/>
              <a:t>Das passt manchen Mächtigen in der Regierung und in der Wirtschaft nicht. Der gesetzliche Schutz bestimmter Gebiete des Regenwaldes als Lebensraum für indigene Völker, kollidiert mit wirtschaftlichen Interessen und wird immer </a:t>
            </a:r>
            <a:r>
              <a:rPr lang="de-DE" dirty="0" err="1" smtClean="0"/>
              <a:t>mißachtet</a:t>
            </a:r>
            <a:r>
              <a:rPr lang="de-DE" dirty="0" smtClean="0"/>
              <a:t>.</a:t>
            </a:r>
          </a:p>
          <a:p>
            <a:r>
              <a:rPr lang="de-DE" sz="1200" i="1" dirty="0" smtClean="0"/>
              <a:t>Foto: </a:t>
            </a:r>
            <a:r>
              <a:rPr lang="de-DE" sz="1200" i="1" dirty="0" err="1" smtClean="0"/>
              <a:t>Shutterstock</a:t>
            </a:r>
            <a:r>
              <a:rPr lang="de-DE" sz="1200" i="1" dirty="0" smtClean="0"/>
              <a:t> / Chris Trinh</a:t>
            </a:r>
            <a:endParaRPr lang="de-DE" sz="1200" i="1" dirty="0"/>
          </a:p>
        </p:txBody>
      </p:sp>
    </p:spTree>
    <p:extLst>
      <p:ext uri="{BB962C8B-B14F-4D97-AF65-F5344CB8AC3E}">
        <p14:creationId xmlns="" xmlns:p14="http://schemas.microsoft.com/office/powerpoint/2010/main" val="204848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991517"/>
            <a:ext cx="3932237" cy="823511"/>
          </a:xfrm>
        </p:spPr>
        <p:txBody>
          <a:bodyPr>
            <a:normAutofit/>
          </a:bodyPr>
          <a:lstStyle/>
          <a:p>
            <a:r>
              <a:rPr lang="de-DE" sz="2400" dirty="0" smtClean="0"/>
              <a:t>Weltklimakonferenz:</a:t>
            </a:r>
            <a:br>
              <a:rPr lang="de-DE" sz="2400" dirty="0" smtClean="0"/>
            </a:br>
            <a:r>
              <a:rPr lang="de-DE" sz="2400" dirty="0" smtClean="0"/>
              <a:t>Brasilien</a:t>
            </a:r>
            <a:endParaRPr lang="de-DE" sz="2400" dirty="0"/>
          </a:p>
        </p:txBody>
      </p:sp>
      <p:pic>
        <p:nvPicPr>
          <p:cNvPr id="5" name="Bildplatzhalter 4"/>
          <p:cNvPicPr>
            <a:picLocks noGrp="1" noChangeAspect="1"/>
          </p:cNvPicPr>
          <p:nvPr>
            <p:ph type="pic" idx="1"/>
          </p:nvPr>
        </p:nvPicPr>
        <p:blipFill>
          <a:blip r:embed="rId2" cstate="print"/>
          <a:srcRect l="7764" r="7764"/>
          <a:stretch>
            <a:fillRect/>
          </a:stretch>
        </p:blipFill>
        <p:spPr>
          <a:prstGeom prst="rect">
            <a:avLst/>
          </a:prstGeom>
        </p:spPr>
      </p:pic>
      <p:sp>
        <p:nvSpPr>
          <p:cNvPr id="4" name="Textplatzhalter 3"/>
          <p:cNvSpPr>
            <a:spLocks noGrp="1"/>
          </p:cNvSpPr>
          <p:nvPr>
            <p:ph type="body" sz="half" idx="2"/>
          </p:nvPr>
        </p:nvSpPr>
        <p:spPr/>
        <p:txBody>
          <a:bodyPr/>
          <a:lstStyle/>
          <a:p>
            <a:pPr>
              <a:lnSpc>
                <a:spcPct val="100000"/>
              </a:lnSpc>
            </a:pPr>
            <a:r>
              <a:rPr lang="de-DE" dirty="0" smtClean="0"/>
              <a:t>Die erhobenen zusammengelegten Hände sind sicher keine Geste der Demut vor den Mächtigen der Welt, die ihren Wohlstand auf Kosten der Regenwälder vermehren. Sie sind vielmehr Ausdruck des Respektes vor der Natur und allen Lebewesen, die diese Wälder bewohnen, mit den sich Angehörige indigener Völker verbunden fühlen.</a:t>
            </a:r>
          </a:p>
          <a:p>
            <a:r>
              <a:rPr lang="de-DE" sz="1200" i="1" dirty="0" smtClean="0"/>
              <a:t>Foto: </a:t>
            </a:r>
            <a:r>
              <a:rPr lang="de-DE" sz="1200" i="1" dirty="0" err="1" smtClean="0"/>
              <a:t>Shutterstock</a:t>
            </a:r>
            <a:r>
              <a:rPr lang="de-DE" sz="1200" i="1" dirty="0" smtClean="0"/>
              <a:t> / Luis </a:t>
            </a:r>
            <a:r>
              <a:rPr lang="de-DE" sz="1200" i="1" dirty="0" err="1" smtClean="0"/>
              <a:t>Boza</a:t>
            </a:r>
            <a:endParaRPr lang="de-DE" sz="1200" i="1" dirty="0" smtClean="0"/>
          </a:p>
          <a:p>
            <a:endParaRPr lang="de-DE" dirty="0" smtClean="0"/>
          </a:p>
          <a:p>
            <a:endParaRPr lang="de-DE" dirty="0"/>
          </a:p>
          <a:p>
            <a:endParaRPr lang="de-DE" dirty="0"/>
          </a:p>
        </p:txBody>
      </p:sp>
    </p:spTree>
    <p:extLst>
      <p:ext uri="{BB962C8B-B14F-4D97-AF65-F5344CB8AC3E}">
        <p14:creationId xmlns="" xmlns:p14="http://schemas.microsoft.com/office/powerpoint/2010/main" val="137463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031" y="892366"/>
            <a:ext cx="3932237" cy="777278"/>
          </a:xfrm>
        </p:spPr>
        <p:txBody>
          <a:bodyPr>
            <a:normAutofit/>
          </a:bodyPr>
          <a:lstStyle/>
          <a:p>
            <a:r>
              <a:rPr lang="de-DE" sz="2400" dirty="0" smtClean="0"/>
              <a:t>Weltklimakonferenz:</a:t>
            </a:r>
            <a:br>
              <a:rPr lang="de-DE" sz="2400" dirty="0" smtClean="0"/>
            </a:br>
            <a:r>
              <a:rPr lang="de-DE" sz="2400" dirty="0" smtClean="0"/>
              <a:t> </a:t>
            </a:r>
            <a:r>
              <a:rPr lang="de-DE" sz="2400" dirty="0"/>
              <a:t>Brasilien</a:t>
            </a:r>
          </a:p>
        </p:txBody>
      </p:sp>
      <p:sp>
        <p:nvSpPr>
          <p:cNvPr id="3" name="Bildplatzhalter 2"/>
          <p:cNvSpPr>
            <a:spLocks noGrp="1"/>
          </p:cNvSpPr>
          <p:nvPr>
            <p:ph type="pic" idx="1"/>
          </p:nvPr>
        </p:nvSpPr>
        <p:spPr/>
      </p:sp>
      <p:sp>
        <p:nvSpPr>
          <p:cNvPr id="4" name="Textplatzhalter 3"/>
          <p:cNvSpPr>
            <a:spLocks noGrp="1"/>
          </p:cNvSpPr>
          <p:nvPr>
            <p:ph type="body" sz="half" idx="2"/>
          </p:nvPr>
        </p:nvSpPr>
        <p:spPr>
          <a:xfrm>
            <a:off x="699662" y="2049462"/>
            <a:ext cx="3866769" cy="3811588"/>
          </a:xfrm>
        </p:spPr>
        <p:txBody>
          <a:bodyPr/>
          <a:lstStyle/>
          <a:p>
            <a:r>
              <a:rPr lang="de-DE" dirty="0" smtClean="0"/>
              <a:t>Rinderzucht beansprucht viel Land und nur die haben etwas davon, die sich das leisten können. Für das Klima sind auch die Emissionen der Tiere eine starke Belastung.</a:t>
            </a:r>
          </a:p>
          <a:p>
            <a:endParaRPr lang="de-DE" dirty="0"/>
          </a:p>
          <a:p>
            <a:r>
              <a:rPr lang="de-DE" dirty="0" smtClean="0"/>
              <a:t>Foto: </a:t>
            </a:r>
            <a:r>
              <a:rPr lang="de-DE" dirty="0" err="1" smtClean="0"/>
              <a:t>Shutterstock</a:t>
            </a:r>
            <a:r>
              <a:rPr lang="de-DE" dirty="0" smtClean="0"/>
              <a:t> / PARALAXIS</a:t>
            </a:r>
            <a:endParaRPr lang="de-DE"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72017" y="906384"/>
            <a:ext cx="6719103" cy="5036485"/>
          </a:xfrm>
          <a:prstGeom prst="rect">
            <a:avLst/>
          </a:prstGeom>
        </p:spPr>
      </p:pic>
    </p:spTree>
    <p:extLst>
      <p:ext uri="{BB962C8B-B14F-4D97-AF65-F5344CB8AC3E}">
        <p14:creationId xmlns="" xmlns:p14="http://schemas.microsoft.com/office/powerpoint/2010/main" val="1433826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689</Words>
  <Application>Microsoft Office PowerPoint</Application>
  <PresentationFormat>Benutzerdefiniert</PresentationFormat>
  <Paragraphs>62</Paragraphs>
  <Slides>14</Slides>
  <Notes>1</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Office Theme</vt:lpstr>
      <vt:lpstr> Kooperation KLIMABOOT Weltklimakonferenz  Brasilien    </vt:lpstr>
      <vt:lpstr>Weltklimakonferenz:  Brasilien</vt:lpstr>
      <vt:lpstr>Weltklimakonferenz:  Brasilien</vt:lpstr>
      <vt:lpstr>Weltklimakonferenz:  Brasilien</vt:lpstr>
      <vt:lpstr>Weltklimakonferenz:  Brasilien</vt:lpstr>
      <vt:lpstr>Weltklimakonferenz:  Brasilien</vt:lpstr>
      <vt:lpstr>Weltklimakonferenz.  Brasilien</vt:lpstr>
      <vt:lpstr>Weltklimakonferenz: Brasilien</vt:lpstr>
      <vt:lpstr>Weltklimakonferenz:  Brasilien</vt:lpstr>
      <vt:lpstr>Weltklimakonferenz:  Brasilien</vt:lpstr>
      <vt:lpstr>Weltklimakonferenz:  Brasilien</vt:lpstr>
      <vt:lpstr>Weltklimakonferenz:  Brasilien</vt:lpstr>
      <vt:lpstr>Weltklimakonferenz:  Brasilien</vt:lpstr>
      <vt:lpstr>Fazit: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Dawin, Wolfram</dc:creator>
  <cp:lastModifiedBy>Beate</cp:lastModifiedBy>
  <cp:revision>35</cp:revision>
  <dcterms:created xsi:type="dcterms:W3CDTF">2021-09-27T10:02:46Z</dcterms:created>
  <dcterms:modified xsi:type="dcterms:W3CDTF">2022-02-18T13:46:06Z</dcterms:modified>
</cp:coreProperties>
</file>