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18"/>
  </p:notesMasterIdLst>
  <p:sldIdLst>
    <p:sldId id="272" r:id="rId2"/>
    <p:sldId id="271" r:id="rId3"/>
    <p:sldId id="276" r:id="rId4"/>
    <p:sldId id="257" r:id="rId5"/>
    <p:sldId id="258" r:id="rId6"/>
    <p:sldId id="263" r:id="rId7"/>
    <p:sldId id="259" r:id="rId8"/>
    <p:sldId id="260" r:id="rId9"/>
    <p:sldId id="277" r:id="rId10"/>
    <p:sldId id="274" r:id="rId11"/>
    <p:sldId id="261" r:id="rId12"/>
    <p:sldId id="264" r:id="rId13"/>
    <p:sldId id="265" r:id="rId14"/>
    <p:sldId id="266" r:id="rId15"/>
    <p:sldId id="278" r:id="rId16"/>
    <p:sldId id="275" r:id="rId1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-66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4AB616-86FB-4C31-A089-E37E84425AD3}" type="datetimeFigureOut">
              <a:rPr lang="de-DE" smtClean="0"/>
              <a:pPr/>
              <a:t>21.02.2022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32EAA-3818-419E-9DED-48E7313CF9C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950941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32EAA-3818-419E-9DED-48E7313CF9C8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787152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32EAA-3818-419E-9DED-48E7313CF9C8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40960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32EAA-3818-419E-9DED-48E7313CF9C8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53912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FA8A3-D88E-45F9-8D17-2D1A07F9875A}" type="datetime1">
              <a:rPr lang="de-DE" smtClean="0"/>
              <a:pPr/>
              <a:t>21.02.2022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Kooperation KLIMABOOT www.klimaboot.de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A94C-B827-44A5-8AF4-C82091D8536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247171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06A51-FF3A-4047-86A6-C5129925CD86}" type="datetime1">
              <a:rPr lang="de-DE" smtClean="0"/>
              <a:pPr/>
              <a:t>21.02.2022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Kooperation KLIMABOOT www.klimaboot.de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A94C-B827-44A5-8AF4-C82091D8536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954717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1E46-F330-4EF2-8B1A-5B9D32C4EB2E}" type="datetime1">
              <a:rPr lang="de-DE" smtClean="0"/>
              <a:pPr/>
              <a:t>21.02.2022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Kooperation KLIMABOOT www.klimaboot.de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A94C-B827-44A5-8AF4-C82091D8536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068299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F24EB-46AA-4249-B1F0-33F942FEC149}" type="datetime1">
              <a:rPr lang="de-DE" smtClean="0"/>
              <a:pPr/>
              <a:t>21.02.2022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Kooperation KLIMABOOT www.klimaboot.de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A94C-B827-44A5-8AF4-C82091D8536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694686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1BB4B-0F4A-48B0-BB93-E905818402D8}" type="datetime1">
              <a:rPr lang="de-DE" smtClean="0"/>
              <a:pPr/>
              <a:t>21.02.2022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Kooperation KLIMABOOT www.klimaboot.de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A94C-B827-44A5-8AF4-C82091D8536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94462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D29B1-DA4A-4547-B8B7-B01E96230EB6}" type="datetime1">
              <a:rPr lang="de-DE" smtClean="0"/>
              <a:pPr/>
              <a:t>21.02.2022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Kooperation KLIMABOOT www.klimaboot.de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A94C-B827-44A5-8AF4-C82091D8536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054973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F30D1-2D2D-4B5F-9F03-8BB0AD906FDC}" type="datetime1">
              <a:rPr lang="de-DE" smtClean="0"/>
              <a:pPr/>
              <a:t>21.02.2022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Kooperation KLIMABOOT www.klimaboot.de</a:t>
            </a:r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A94C-B827-44A5-8AF4-C82091D8536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456032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D245-D927-4510-B954-C57496811BE7}" type="datetime1">
              <a:rPr lang="de-DE" smtClean="0"/>
              <a:pPr/>
              <a:t>21.02.2022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Kooperation KLIMABOOT www.klimaboot.de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A94C-B827-44A5-8AF4-C82091D8536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766298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7599-2D9A-4161-96A4-890CB1881F35}" type="datetime1">
              <a:rPr lang="de-DE" smtClean="0"/>
              <a:pPr/>
              <a:t>21.02.2022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Kooperation KLIMABOOT www.klimaboot.de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A94C-B827-44A5-8AF4-C82091D8536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601090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B3E8-BC96-4CAB-8413-F8E2C3B89401}" type="datetime1">
              <a:rPr lang="de-DE" smtClean="0"/>
              <a:pPr/>
              <a:t>21.02.2022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Kooperation KLIMABOOT www.klimaboot.de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A94C-B827-44A5-8AF4-C82091D8536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965981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4A2FF-0FD0-480F-B7FA-A3FFC1CA8566}" type="datetime1">
              <a:rPr lang="de-DE" smtClean="0"/>
              <a:pPr/>
              <a:t>21.02.2022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Kooperation KLIMABOOT www.klimaboot.de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A94C-B827-44A5-8AF4-C82091D8536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190013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E2E8F-0427-4002-8728-4C0323F1C44F}" type="datetime1">
              <a:rPr lang="de-DE" smtClean="0"/>
              <a:pPr/>
              <a:t>21.02.2022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Kooperation KLIMABOOT www.klimaboot.de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0A94C-B827-44A5-8AF4-C82091D8536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0653452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showcase/8321843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utschland.de/de/topic/wirtschaft/deutschland-unterstuetzt-textilindustrie-in-aethiopien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br.de/radio/bayern1/inhalt/experten-tipps/umweltkommissar/rosen-blumen-afrika-fairtraide-oekologisch-fair-100.html" TargetMode="External"/><Relationship Id="rId5" Type="http://schemas.openxmlformats.org/officeDocument/2006/relationships/hyperlink" Target="https://netzfrauen.org/2018/02/06/rosen/" TargetMode="External"/><Relationship Id="rId4" Type="http://schemas.openxmlformats.org/officeDocument/2006/relationships/hyperlink" Target="https://blog.fairtrade-deutschland.de/allgemein/neues-von-der-sher-rosenfarm-und-textilien-aus-aethiopien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e.myclimate.org/fileadmin/_processed_/4/8/csm_klimaschutzprojekt-aethiopien-7124-10_6618d148ac.jpg" TargetMode="External"/><Relationship Id="rId2" Type="http://schemas.openxmlformats.org/officeDocument/2006/relationships/hyperlink" Target="https://de.myclimate.org/de/informieren/klimaschutzprojekte/detail-klimaschutzprojekte/aethiopien-solar-7124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kfw.de/stories/economy/infrastructure/ethiopia-railway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ltohnehunger.org/beitrag-lesen/ideenreich-gegen-hunger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schenfuermenschen.de/news/ueberschwemmung-aethiopien-flut-nothilfe-spende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menschenfuermenschen.de/erfolgsmodell/unsere-schwerpunkte/landwirtschaft/" TargetMode="Externa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63928" y="404338"/>
            <a:ext cx="8150387" cy="3261360"/>
          </a:xfrm>
        </p:spPr>
        <p:txBody>
          <a:bodyPr>
            <a:normAutofit fontScale="90000"/>
          </a:bodyPr>
          <a:lstStyle/>
          <a:p>
            <a:pPr algn="l"/>
            <a:r>
              <a:rPr lang="de-DE" sz="3600" dirty="0"/>
              <a:t/>
            </a:r>
            <a:br>
              <a:rPr lang="de-DE" sz="3600" dirty="0"/>
            </a:br>
            <a:r>
              <a:rPr lang="de-DE" sz="3600" dirty="0"/>
              <a:t/>
            </a:r>
            <a:br>
              <a:rPr lang="de-DE" sz="3600" dirty="0"/>
            </a:br>
            <a:r>
              <a:rPr lang="de-DE" sz="3600" dirty="0"/>
              <a:t>Kooperation </a:t>
            </a:r>
            <a:r>
              <a:rPr lang="de-DE" sz="3600" b="1" dirty="0"/>
              <a:t>KLIMABOOT</a:t>
            </a:r>
            <a:r>
              <a:rPr lang="de-DE" sz="3600" dirty="0"/>
              <a:t/>
            </a:r>
            <a:br>
              <a:rPr lang="de-DE" sz="3600" dirty="0"/>
            </a:br>
            <a:r>
              <a:rPr lang="de-DE" sz="3600" dirty="0" smtClean="0"/>
              <a:t>Weltklimakonferenz: </a:t>
            </a:r>
            <a:r>
              <a:rPr lang="de-DE" sz="3600" dirty="0"/>
              <a:t/>
            </a:r>
            <a:br>
              <a:rPr lang="de-DE" sz="3600" dirty="0"/>
            </a:br>
            <a:r>
              <a:rPr lang="de-DE" sz="3600" b="1" dirty="0"/>
              <a:t>ÄTHIOPIEN</a:t>
            </a:r>
            <a:br>
              <a:rPr lang="de-DE" sz="3600" b="1" dirty="0"/>
            </a:br>
            <a:r>
              <a:rPr lang="de-DE" sz="3600" b="1" dirty="0"/>
              <a:t/>
            </a:r>
            <a:br>
              <a:rPr lang="de-DE" sz="3600" b="1" dirty="0"/>
            </a:br>
            <a:r>
              <a:rPr lang="de-DE" sz="3600" b="1" dirty="0"/>
              <a:t/>
            </a:r>
            <a:br>
              <a:rPr lang="de-DE" sz="3600" b="1" dirty="0"/>
            </a:br>
            <a:r>
              <a:rPr lang="de-DE" sz="3600" dirty="0"/>
              <a:t/>
            </a:r>
            <a:br>
              <a:rPr lang="de-DE" sz="3600" dirty="0"/>
            </a:br>
            <a:endParaRPr lang="de-DE" sz="36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4782312"/>
            <a:ext cx="9144000" cy="1188720"/>
          </a:xfrm>
        </p:spPr>
        <p:txBody>
          <a:bodyPr>
            <a:normAutofit lnSpcReduction="10000"/>
          </a:bodyPr>
          <a:lstStyle/>
          <a:p>
            <a:r>
              <a:rPr lang="de-DE" sz="1600" b="1" dirty="0">
                <a:solidFill>
                  <a:srgbClr val="FF0000"/>
                </a:solidFill>
              </a:rPr>
              <a:t>Die Fotos sind nur für die digitale Verwendung im Rahmen der Weltklimakonferenzen lizensiert!</a:t>
            </a:r>
          </a:p>
          <a:p>
            <a:endParaRPr lang="de-DE" dirty="0"/>
          </a:p>
          <a:p>
            <a:r>
              <a:rPr lang="de-DE" dirty="0"/>
              <a:t>Länderintros: </a:t>
            </a:r>
            <a:r>
              <a:rPr lang="de-DE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  <a:hlinkClick r:id="rId3"/>
              </a:rPr>
              <a:t>https://vimeo.com/showcase/8321843</a:t>
            </a:r>
            <a:endParaRPr lang="de-DE" dirty="0">
              <a:solidFill>
                <a:prstClr val="black"/>
              </a:solidFill>
              <a:latin typeface="Calibri Light" panose="020F0302020204030204"/>
              <a:ea typeface="+mj-ea"/>
              <a:cs typeface="+mj-cs"/>
            </a:endParaRP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Kooperation KLIMABOOT www.klimaboot.de</a:t>
            </a:r>
          </a:p>
        </p:txBody>
      </p:sp>
      <p:pic>
        <p:nvPicPr>
          <p:cNvPr id="5" name="Bild 2" descr="Ethiopia on the globe (Africa centered).sv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66290" y="610332"/>
            <a:ext cx="3248025" cy="324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Bild 1" descr="Flagge Äthiopiens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4512" y="2190846"/>
            <a:ext cx="3156909" cy="15711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18788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8128" y="925417"/>
            <a:ext cx="3932237" cy="769528"/>
          </a:xfrm>
        </p:spPr>
        <p:txBody>
          <a:bodyPr>
            <a:normAutofit/>
          </a:bodyPr>
          <a:lstStyle/>
          <a:p>
            <a:r>
              <a:rPr lang="de-DE" sz="2400" dirty="0" smtClean="0"/>
              <a:t>Weltklimakonferenz: </a:t>
            </a:r>
            <a:r>
              <a:rPr lang="de-DE" sz="2400" dirty="0"/>
              <a:t>Äthiopien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99144" y="2057400"/>
            <a:ext cx="3932237" cy="3811588"/>
          </a:xfrm>
        </p:spPr>
        <p:txBody>
          <a:bodyPr/>
          <a:lstStyle/>
          <a:p>
            <a:r>
              <a:rPr lang="de-DE" sz="1800" dirty="0"/>
              <a:t>Es </a:t>
            </a:r>
            <a:r>
              <a:rPr lang="de-DE" dirty="0"/>
              <a:t>braucht viel Zeit und sorgfältige Pflege, bis die Setzlinge dort gepflanzt werden können, wo sie den Boden schützen, Schatten spenden und für ein besseres lokales Klima sorgen.</a:t>
            </a:r>
          </a:p>
          <a:p>
            <a:r>
              <a:rPr lang="de-DE" sz="1200" i="1" dirty="0"/>
              <a:t>Foto: Menschen für Menschen / </a:t>
            </a:r>
            <a:r>
              <a:rPr lang="de-DE" sz="1200" i="1" dirty="0" err="1"/>
              <a:t>Kwiotek</a:t>
            </a:r>
            <a:endParaRPr lang="de-DE" sz="1200" i="1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Kooperation KLIMABOOT www.klimaboot.de</a:t>
            </a:r>
          </a:p>
        </p:txBody>
      </p:sp>
      <p:sp>
        <p:nvSpPr>
          <p:cNvPr id="6" name="Bildplatzhalter 2"/>
          <p:cNvSpPr txBox="1">
            <a:spLocks/>
          </p:cNvSpPr>
          <p:nvPr/>
        </p:nvSpPr>
        <p:spPr>
          <a:xfrm>
            <a:off x="5183188" y="995363"/>
            <a:ext cx="6172200" cy="4873625"/>
          </a:xfrm>
          <a:prstGeom prst="rect">
            <a:avLst/>
          </a:prstGeom>
        </p:spPr>
      </p:sp>
      <p:pic>
        <p:nvPicPr>
          <p:cNvPr id="9" name="Bildplatzhalter 8" descr="14457_202_RKW6887_Bildnachweis Kwiotek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7886" r="78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9349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1681" y="473724"/>
            <a:ext cx="3867913" cy="792223"/>
          </a:xfrm>
        </p:spPr>
        <p:txBody>
          <a:bodyPr>
            <a:normAutofit/>
          </a:bodyPr>
          <a:lstStyle/>
          <a:p>
            <a:r>
              <a:rPr lang="de-DE" sz="2400" dirty="0" smtClean="0"/>
              <a:t>Weltklimakonferenz: </a:t>
            </a:r>
            <a:r>
              <a:rPr lang="de-DE" sz="2400" dirty="0"/>
              <a:t>Äthiopien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07933" y="2881688"/>
            <a:ext cx="3932237" cy="2982976"/>
          </a:xfrm>
        </p:spPr>
        <p:txBody>
          <a:bodyPr/>
          <a:lstStyle/>
          <a:p>
            <a:r>
              <a:rPr lang="de-DE" dirty="0"/>
              <a:t>Eine Anstrengung, die sich lohnt.</a:t>
            </a:r>
          </a:p>
          <a:p>
            <a:r>
              <a:rPr lang="de-DE" sz="1200" i="1" dirty="0"/>
              <a:t>Foto: Menschen für Menschen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Kooperation KLIMABOOT www.klimaboot.de</a:t>
            </a:r>
          </a:p>
        </p:txBody>
      </p:sp>
      <p:sp>
        <p:nvSpPr>
          <p:cNvPr id="11" name="Bildplatzhalter 8"/>
          <p:cNvSpPr txBox="1">
            <a:spLocks/>
          </p:cNvSpPr>
          <p:nvPr/>
        </p:nvSpPr>
        <p:spPr>
          <a:xfrm>
            <a:off x="5183188" y="992823"/>
            <a:ext cx="6172200" cy="4873625"/>
          </a:xfrm>
          <a:prstGeom prst="rect">
            <a:avLst/>
          </a:prstGeom>
        </p:spPr>
      </p:sp>
      <p:pic>
        <p:nvPicPr>
          <p:cNvPr id="8" name="Bildplatzhalter 7" descr="IMG-20210326-WA0003_Bildnachweis MfM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535" r="253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305836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6747" y="484741"/>
            <a:ext cx="3932237" cy="806217"/>
          </a:xfrm>
        </p:spPr>
        <p:txBody>
          <a:bodyPr>
            <a:normAutofit/>
          </a:bodyPr>
          <a:lstStyle/>
          <a:p>
            <a:r>
              <a:rPr lang="de-DE" sz="2400" dirty="0" smtClean="0"/>
              <a:t>Weltklimakonferenz: </a:t>
            </a:r>
            <a:r>
              <a:rPr lang="de-DE" sz="2400" dirty="0"/>
              <a:t>Äthiopien</a:t>
            </a:r>
          </a:p>
        </p:txBody>
      </p:sp>
      <p:pic>
        <p:nvPicPr>
          <p:cNvPr id="5" name="Bildplatzhalt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72023" y="457200"/>
            <a:ext cx="7030333" cy="5269775"/>
          </a:xfrm>
          <a:prstGeom prst="rect">
            <a:avLst/>
          </a:prstGeom>
        </p:spPr>
      </p:pic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47762" y="1456212"/>
            <a:ext cx="3932237" cy="4780948"/>
          </a:xfrm>
        </p:spPr>
        <p:txBody>
          <a:bodyPr>
            <a:normAutofit/>
          </a:bodyPr>
          <a:lstStyle/>
          <a:p>
            <a:r>
              <a:rPr lang="de-DE" dirty="0" smtClean="0"/>
              <a:t>Textilfabriken schaffen </a:t>
            </a:r>
            <a:r>
              <a:rPr lang="de-DE" dirty="0"/>
              <a:t>Arbeitsplätze, verschaffen Familien Einkommen, steigern aber auch den Energiebedarf.</a:t>
            </a:r>
          </a:p>
          <a:p>
            <a:r>
              <a:rPr lang="de-DE" dirty="0" smtClean="0"/>
              <a:t>Und wenn </a:t>
            </a:r>
            <a:r>
              <a:rPr lang="de-DE" dirty="0"/>
              <a:t>die benötigte Energie aus fossilen Brennstoffen gewonnen wird, belasten sie die Atmosphäre und treiben den Klimawandel voran.</a:t>
            </a:r>
          </a:p>
          <a:p>
            <a:r>
              <a:rPr lang="de-DE" dirty="0"/>
              <a:t>Deshalb sind manche Projekte und ihre Förderung umstritten:</a:t>
            </a:r>
          </a:p>
          <a:p>
            <a:r>
              <a:rPr lang="de-DE" sz="1300" dirty="0">
                <a:solidFill>
                  <a:srgbClr val="FFFF00"/>
                </a:solidFill>
                <a:hlinkClick r:id="rId3"/>
              </a:rPr>
              <a:t>https://www.deutschland.de/de/topic/wirtschaft/deutschland-unterstuetzt-textilindustrie-in-aethiopien</a:t>
            </a:r>
            <a:endParaRPr lang="de-DE" sz="1300" dirty="0">
              <a:solidFill>
                <a:srgbClr val="FFFF00"/>
              </a:solidFill>
            </a:endParaRPr>
          </a:p>
          <a:p>
            <a:r>
              <a:rPr lang="de-DE" sz="1300" dirty="0">
                <a:solidFill>
                  <a:srgbClr val="FFFF00"/>
                </a:solidFill>
                <a:hlinkClick r:id="rId4"/>
              </a:rPr>
              <a:t>https://blog.fairtrade-deutschland.de/allgemein/neues-von-der-sher-rosenfarm-und-textilien-aus-aethiopien/</a:t>
            </a:r>
            <a:endParaRPr lang="de-DE" sz="1300" dirty="0">
              <a:solidFill>
                <a:srgbClr val="FFFF00"/>
              </a:solidFill>
            </a:endParaRPr>
          </a:p>
          <a:p>
            <a:r>
              <a:rPr lang="de-DE" sz="1200" dirty="0">
                <a:solidFill>
                  <a:srgbClr val="FFFF00"/>
                </a:solidFill>
                <a:hlinkClick r:id="rId5"/>
              </a:rPr>
              <a:t>https://netzfrauen.org/2018/02/06/rosen/</a:t>
            </a:r>
            <a:endParaRPr lang="de-DE" sz="1200" dirty="0">
              <a:solidFill>
                <a:srgbClr val="FFFF00"/>
              </a:solidFill>
            </a:endParaRPr>
          </a:p>
          <a:p>
            <a:r>
              <a:rPr lang="de-DE" sz="1200" u="sng" dirty="0">
                <a:solidFill>
                  <a:srgbClr val="FFFF00"/>
                </a:solidFill>
                <a:hlinkClick r:id="rId6"/>
              </a:rPr>
              <a:t>https://www.br.de/radio/bayern1/inhalt/experten-tipps/umweltkommissar/rosen-blumen-afrika-fairtraide-oekologisch-fair-100.html</a:t>
            </a:r>
            <a:endParaRPr lang="de-DE" sz="1200" dirty="0">
              <a:solidFill>
                <a:srgbClr val="FFFF00"/>
              </a:solidFill>
            </a:endParaRPr>
          </a:p>
          <a:p>
            <a:r>
              <a:rPr lang="de-DE" sz="1200" i="1" dirty="0"/>
              <a:t>Foto: </a:t>
            </a:r>
            <a:r>
              <a:rPr lang="de-DE" sz="1200" i="1" dirty="0" err="1"/>
              <a:t>Shutterstock</a:t>
            </a:r>
            <a:r>
              <a:rPr lang="de-DE" sz="1200" i="1" dirty="0"/>
              <a:t> / Pinar </a:t>
            </a:r>
            <a:r>
              <a:rPr lang="de-DE" sz="1200" i="1" dirty="0" err="1"/>
              <a:t>Alver</a:t>
            </a:r>
            <a:endParaRPr lang="de-DE" sz="1200" i="1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Kooperation KLIMABOOT www.klimaboot.de</a:t>
            </a:r>
          </a:p>
        </p:txBody>
      </p:sp>
    </p:spTree>
    <p:extLst>
      <p:ext uri="{BB962C8B-B14F-4D97-AF65-F5344CB8AC3E}">
        <p14:creationId xmlns:p14="http://schemas.microsoft.com/office/powerpoint/2010/main" xmlns="" val="17093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8769" y="442007"/>
            <a:ext cx="3932237" cy="800100"/>
          </a:xfrm>
        </p:spPr>
        <p:txBody>
          <a:bodyPr>
            <a:normAutofit/>
          </a:bodyPr>
          <a:lstStyle/>
          <a:p>
            <a:r>
              <a:rPr lang="de-DE" sz="2400" dirty="0" smtClean="0"/>
              <a:t>Weltklimakonferenz: </a:t>
            </a:r>
            <a:r>
              <a:rPr lang="de-DE" sz="2400" dirty="0"/>
              <a:t>Äthiopien</a:t>
            </a:r>
          </a:p>
        </p:txBody>
      </p:sp>
      <p:pic>
        <p:nvPicPr>
          <p:cNvPr id="5" name="Bildplatzhalt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72024" y="457200"/>
            <a:ext cx="7093047" cy="4728698"/>
          </a:xfrm>
          <a:prstGeom prst="rect">
            <a:avLst/>
          </a:prstGeom>
        </p:spPr>
      </p:pic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5" y="1638639"/>
            <a:ext cx="3932237" cy="3811588"/>
          </a:xfrm>
        </p:spPr>
        <p:txBody>
          <a:bodyPr/>
          <a:lstStyle/>
          <a:p>
            <a:r>
              <a:rPr lang="de-DE" dirty="0"/>
              <a:t>Wie hier in der Hauptstadt Addis Abeba liegen Hochhäuser und mit Wellblech gedeckte Häuser und </a:t>
            </a:r>
            <a:r>
              <a:rPr lang="de-DE" dirty="0" smtClean="0"/>
              <a:t>damit </a:t>
            </a:r>
            <a:r>
              <a:rPr lang="de-DE" dirty="0"/>
              <a:t>Wohlstand und Armut manchmal nah beieinander.</a:t>
            </a:r>
          </a:p>
          <a:p>
            <a:r>
              <a:rPr lang="de-DE" dirty="0"/>
              <a:t>Und selbst hier trägt die äthiopische Bevölkerung noch kaum zum Klimawandel bei. Wobei sich </a:t>
            </a:r>
            <a:r>
              <a:rPr lang="de-DE" dirty="0" smtClean="0"/>
              <a:t>sicher viele Menschen ein bequemeres und komfortableres Leben </a:t>
            </a:r>
            <a:r>
              <a:rPr lang="de-DE" dirty="0"/>
              <a:t>wie in den </a:t>
            </a:r>
            <a:r>
              <a:rPr lang="de-DE" dirty="0" smtClean="0"/>
              <a:t>Industriestaaten - </a:t>
            </a:r>
            <a:r>
              <a:rPr lang="de-DE" dirty="0"/>
              <a:t>mit Autos, vielen Konsumgütern, guter Strom- und Wasserversorgung </a:t>
            </a:r>
            <a:r>
              <a:rPr lang="de-DE" dirty="0" smtClean="0"/>
              <a:t>- wünschen</a:t>
            </a:r>
            <a:r>
              <a:rPr lang="de-DE" dirty="0"/>
              <a:t>.</a:t>
            </a:r>
          </a:p>
          <a:p>
            <a:r>
              <a:rPr lang="de-DE" sz="1200" i="1" dirty="0"/>
              <a:t>Foto: </a:t>
            </a:r>
            <a:r>
              <a:rPr lang="de-DE" sz="1200" i="1" dirty="0" err="1"/>
              <a:t>Shutterstock</a:t>
            </a:r>
            <a:r>
              <a:rPr lang="de-DE" sz="1200" i="1" dirty="0"/>
              <a:t> / </a:t>
            </a:r>
            <a:r>
              <a:rPr lang="de-DE" sz="1200" i="1" dirty="0" err="1"/>
              <a:t>Martchan</a:t>
            </a:r>
            <a:endParaRPr lang="de-DE" sz="1200" i="1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Kooperation KLIMABOOT www.klimaboot.de</a:t>
            </a:r>
          </a:p>
        </p:txBody>
      </p:sp>
    </p:spTree>
    <p:extLst>
      <p:ext uri="{BB962C8B-B14F-4D97-AF65-F5344CB8AC3E}">
        <p14:creationId xmlns:p14="http://schemas.microsoft.com/office/powerpoint/2010/main" xmlns="" val="299744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9293" y="363555"/>
            <a:ext cx="3932237" cy="857333"/>
          </a:xfrm>
        </p:spPr>
        <p:txBody>
          <a:bodyPr>
            <a:normAutofit/>
          </a:bodyPr>
          <a:lstStyle/>
          <a:p>
            <a:r>
              <a:rPr lang="de-DE" sz="2400" dirty="0" smtClean="0"/>
              <a:t>Weltklimakonferenz: </a:t>
            </a:r>
            <a:r>
              <a:rPr lang="de-DE" sz="2400" dirty="0"/>
              <a:t>Äthiopien</a:t>
            </a:r>
          </a:p>
        </p:txBody>
      </p:sp>
      <p:pic>
        <p:nvPicPr>
          <p:cNvPr id="5" name="Bildplatzhalt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72024" y="457200"/>
            <a:ext cx="7097656" cy="4535845"/>
          </a:xfrm>
          <a:prstGeom prst="rect">
            <a:avLst/>
          </a:prstGeom>
        </p:spPr>
      </p:pic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10309" y="1636776"/>
            <a:ext cx="3932237" cy="3811588"/>
          </a:xfrm>
        </p:spPr>
        <p:txBody>
          <a:bodyPr/>
          <a:lstStyle/>
          <a:p>
            <a:r>
              <a:rPr lang="de-DE" dirty="0"/>
              <a:t>Auch Internationale Organisationen wie die Afrikanische Union sind in Addis Abeba ansässig.</a:t>
            </a:r>
          </a:p>
          <a:p>
            <a:r>
              <a:rPr lang="de-DE" dirty="0"/>
              <a:t>Äthiopien </a:t>
            </a:r>
            <a:r>
              <a:rPr lang="de-DE" dirty="0" smtClean="0"/>
              <a:t>versteht </a:t>
            </a:r>
            <a:r>
              <a:rPr lang="de-DE" dirty="0"/>
              <a:t>sich als wichtige Stimme der besonders durch die Klimakrise betroffenen Staaten </a:t>
            </a:r>
            <a:r>
              <a:rPr lang="de-DE" dirty="0" smtClean="0"/>
              <a:t>Afrikas. </a:t>
            </a:r>
            <a:endParaRPr lang="de-DE" dirty="0"/>
          </a:p>
          <a:p>
            <a:endParaRPr lang="de-DE" dirty="0"/>
          </a:p>
          <a:p>
            <a:r>
              <a:rPr lang="de-DE" sz="1200" i="1" dirty="0"/>
              <a:t>Foto: </a:t>
            </a:r>
            <a:r>
              <a:rPr lang="de-DE" sz="1200" i="1" dirty="0" err="1"/>
              <a:t>Shutterstock</a:t>
            </a:r>
            <a:r>
              <a:rPr lang="de-DE" sz="1200" i="1" dirty="0"/>
              <a:t> / Christian Thiel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Kooperation KLIMABOOT www.klimaboot.de</a:t>
            </a:r>
          </a:p>
        </p:txBody>
      </p:sp>
    </p:spTree>
    <p:extLst>
      <p:ext uri="{BB962C8B-B14F-4D97-AF65-F5344CB8AC3E}">
        <p14:creationId xmlns:p14="http://schemas.microsoft.com/office/powerpoint/2010/main" xmlns="" val="409241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Fazit: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>	„Der Klimawandel bringt den Menschen unseres Landes Hunger und Krankheit. Deshalb muss sofort alles getan werden, um ihn zu stoppen. Und unsere Bevölkerung hat Anspruch auf Steigerung ihres Lebensstandards.“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>									</a:t>
            </a:r>
            <a:r>
              <a:rPr lang="de-DE" i="1" dirty="0" smtClean="0"/>
              <a:t>nächste Folie!</a:t>
            </a:r>
            <a:endParaRPr lang="de-DE" i="1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Kooperation KLIMABOOT www.klimaboot.de</a:t>
            </a:r>
            <a:endParaRPr lang="de-DE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Mehr Infos – mehr Bilder: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de-DE" sz="3400" dirty="0"/>
              <a:t>Erosionsschutz sichert fruchtbare Böden gegen das </a:t>
            </a:r>
            <a:r>
              <a:rPr lang="de-DE" sz="3400" dirty="0" err="1"/>
              <a:t>Fortgeschwemmtwerden</a:t>
            </a:r>
            <a:endParaRPr lang="de-DE" sz="34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de-DE" sz="34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de-DE" sz="34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de-DE" sz="34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de-DE" sz="34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de-DE" sz="34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de-DE" sz="3400" dirty="0" smtClean="0"/>
              <a:t>Solarpanels </a:t>
            </a:r>
            <a:r>
              <a:rPr lang="de-DE" sz="3400" dirty="0"/>
              <a:t>für Bildung und Lebensqualität – Versorgung mit Strom, wo es keine Netze gibt: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de-DE" sz="34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de-DE" sz="34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de-DE" sz="34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de-DE" sz="34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de-DE" sz="34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de-DE" sz="34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de-DE" sz="3400" dirty="0" smtClean="0"/>
              <a:t>Neue </a:t>
            </a:r>
            <a:r>
              <a:rPr lang="de-DE" sz="3400" dirty="0"/>
              <a:t>Bahnverbindungen verbessern die Infrastruktur und verbinden Städte und Dörfer: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de-DE" u="sng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https</a:t>
            </a:r>
            <a:r>
              <a:rPr lang="de-DE" u="sng" dirty="0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://www.menschenfuermenschen.de/stories/landwirtschaft/erosionsschutz-zur-ernaehrungssicherung-in-wore-illu/</a:t>
            </a:r>
            <a:endParaRPr lang="de-DE" sz="4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endParaRPr lang="de-DE" u="sng" dirty="0">
              <a:solidFill>
                <a:srgbClr val="0563C1"/>
              </a:solidFill>
              <a:ea typeface="Calibri" panose="020F0502020204030204" pitchFamily="34" charset="0"/>
              <a:cs typeface="Times New Roman" panose="02020603050405020304" pitchFamily="18" charset="0"/>
              <a:hlinkClick r:id="rId2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endParaRPr lang="de-DE" u="sng" dirty="0">
              <a:solidFill>
                <a:srgbClr val="0563C1"/>
              </a:solidFill>
              <a:ea typeface="Calibri" panose="020F0502020204030204" pitchFamily="34" charset="0"/>
              <a:cs typeface="Times New Roman" panose="02020603050405020304" pitchFamily="18" charset="0"/>
              <a:hlinkClick r:id="rId2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endParaRPr lang="de-DE" u="sng" dirty="0">
              <a:solidFill>
                <a:srgbClr val="0563C1"/>
              </a:solidFill>
              <a:ea typeface="Calibri" panose="020F0502020204030204" pitchFamily="34" charset="0"/>
              <a:cs typeface="Times New Roman" panose="02020603050405020304" pitchFamily="18" charset="0"/>
              <a:hlinkClick r:id="rId2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endParaRPr lang="de-DE" u="sng" dirty="0">
              <a:solidFill>
                <a:srgbClr val="0563C1"/>
              </a:solidFill>
              <a:ea typeface="Calibri" panose="020F0502020204030204" pitchFamily="34" charset="0"/>
              <a:cs typeface="Times New Roman" panose="02020603050405020304" pitchFamily="18" charset="0"/>
              <a:hlinkClick r:id="rId2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endParaRPr lang="de-DE" u="sng" dirty="0">
              <a:solidFill>
                <a:srgbClr val="0563C1"/>
              </a:solidFill>
              <a:ea typeface="Calibri" panose="020F0502020204030204" pitchFamily="34" charset="0"/>
              <a:cs typeface="Times New Roman" panose="02020603050405020304" pitchFamily="18" charset="0"/>
              <a:hlinkClick r:id="rId2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endParaRPr lang="de-DE" u="sng" dirty="0">
              <a:solidFill>
                <a:srgbClr val="0563C1"/>
              </a:solidFill>
              <a:ea typeface="Calibri" panose="020F0502020204030204" pitchFamily="34" charset="0"/>
              <a:cs typeface="Times New Roman" panose="02020603050405020304" pitchFamily="18" charset="0"/>
              <a:hlinkClick r:id="rId2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endParaRPr lang="de-DE" u="sng" dirty="0">
              <a:solidFill>
                <a:srgbClr val="0563C1"/>
              </a:solidFill>
              <a:ea typeface="Calibri" panose="020F0502020204030204" pitchFamily="34" charset="0"/>
              <a:cs typeface="Times New Roman" panose="02020603050405020304" pitchFamily="18" charset="0"/>
              <a:hlinkClick r:id="rId2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endParaRPr lang="de-DE" u="sng" dirty="0">
              <a:solidFill>
                <a:srgbClr val="0563C1"/>
              </a:solidFill>
              <a:ea typeface="Calibri" panose="020F0502020204030204" pitchFamily="34" charset="0"/>
              <a:cs typeface="Times New Roman" panose="02020603050405020304" pitchFamily="18" charset="0"/>
              <a:hlinkClick r:id="rId2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de-DE" u="sng" dirty="0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https://de.myclimate.org/de/informieren/klimaschutzprojekte/detail-klimaschutzprojekte/aethiopien-solar-7124</a:t>
            </a:r>
            <a:endParaRPr lang="de-DE" sz="4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de-DE" u="sng" dirty="0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https://de.myclimate.org/fileadmin/_processed_/4/8/csm_klimaschutzprojekt-aethiopien-7124-10_6618d148ac.jpg</a:t>
            </a:r>
            <a:endParaRPr lang="de-DE" sz="4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endParaRPr lang="de-DE" u="sng" dirty="0">
              <a:solidFill>
                <a:srgbClr val="0563C1"/>
              </a:solidFill>
              <a:ea typeface="Calibri" panose="020F0502020204030204" pitchFamily="34" charset="0"/>
              <a:cs typeface="Times New Roman" panose="02020603050405020304" pitchFamily="18" charset="0"/>
              <a:hlinkClick r:id="rId4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endParaRPr lang="de-DE" u="sng" dirty="0">
              <a:solidFill>
                <a:srgbClr val="0563C1"/>
              </a:solidFill>
              <a:ea typeface="Calibri" panose="020F0502020204030204" pitchFamily="34" charset="0"/>
              <a:cs typeface="Times New Roman" panose="02020603050405020304" pitchFamily="18" charset="0"/>
              <a:hlinkClick r:id="rId4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endParaRPr lang="de-DE" u="sng" dirty="0">
              <a:solidFill>
                <a:srgbClr val="0563C1"/>
              </a:solidFill>
              <a:ea typeface="Calibri" panose="020F0502020204030204" pitchFamily="34" charset="0"/>
              <a:cs typeface="Times New Roman" panose="02020603050405020304" pitchFamily="18" charset="0"/>
              <a:hlinkClick r:id="rId4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endParaRPr lang="de-DE" u="sng" dirty="0">
              <a:solidFill>
                <a:srgbClr val="0563C1"/>
              </a:solidFill>
              <a:ea typeface="Calibri" panose="020F0502020204030204" pitchFamily="34" charset="0"/>
              <a:cs typeface="Times New Roman" panose="02020603050405020304" pitchFamily="18" charset="0"/>
              <a:hlinkClick r:id="rId4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endParaRPr lang="de-DE" u="sng" dirty="0">
              <a:solidFill>
                <a:srgbClr val="0563C1"/>
              </a:solidFill>
              <a:ea typeface="Calibri" panose="020F0502020204030204" pitchFamily="34" charset="0"/>
              <a:cs typeface="Times New Roman" panose="02020603050405020304" pitchFamily="18" charset="0"/>
              <a:hlinkClick r:id="rId4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endParaRPr lang="de-DE" u="sng" dirty="0">
              <a:solidFill>
                <a:srgbClr val="0563C1"/>
              </a:solidFill>
              <a:ea typeface="Calibri" panose="020F0502020204030204" pitchFamily="34" charset="0"/>
              <a:cs typeface="Times New Roman" panose="02020603050405020304" pitchFamily="18" charset="0"/>
              <a:hlinkClick r:id="rId4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endParaRPr lang="de-DE" u="sng" dirty="0">
              <a:solidFill>
                <a:srgbClr val="0563C1"/>
              </a:solidFill>
              <a:ea typeface="Calibri" panose="020F0502020204030204" pitchFamily="34" charset="0"/>
              <a:cs typeface="Times New Roman" panose="02020603050405020304" pitchFamily="18" charset="0"/>
              <a:hlinkClick r:id="rId4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de-DE" u="sng" dirty="0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https://www.kfw.de/stories/economy/infrastructure/ethiopia-railway/</a:t>
            </a:r>
            <a:endParaRPr lang="de-DE" sz="4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Kooperation KLIMABOOT www.klimaboot.de</a:t>
            </a:r>
          </a:p>
        </p:txBody>
      </p:sp>
    </p:spTree>
    <p:extLst>
      <p:ext uri="{BB962C8B-B14F-4D97-AF65-F5344CB8AC3E}">
        <p14:creationId xmlns:p14="http://schemas.microsoft.com/office/powerpoint/2010/main" xmlns="" val="73169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9789" y="457200"/>
            <a:ext cx="3421316" cy="1709928"/>
          </a:xfrm>
        </p:spPr>
        <p:txBody>
          <a:bodyPr>
            <a:normAutofit/>
          </a:bodyPr>
          <a:lstStyle/>
          <a:p>
            <a:pPr algn="ctr"/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34543" y="457200"/>
            <a:ext cx="7076084" cy="4706103"/>
          </a:xfrm>
          <a:prstGeom prst="rect">
            <a:avLst/>
          </a:prstGeom>
        </p:spPr>
      </p:pic>
      <p:sp>
        <p:nvSpPr>
          <p:cNvPr id="7" name="Textplatzhalter 6"/>
          <p:cNvSpPr>
            <a:spLocks noGrp="1"/>
          </p:cNvSpPr>
          <p:nvPr>
            <p:ph type="body" sz="half" idx="2"/>
          </p:nvPr>
        </p:nvSpPr>
        <p:spPr>
          <a:xfrm>
            <a:off x="702306" y="438911"/>
            <a:ext cx="3932237" cy="470610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2400" dirty="0" smtClean="0">
                <a:latin typeface="+mj-lt"/>
              </a:rPr>
              <a:t>Weltklimakonferenz: </a:t>
            </a:r>
            <a:endParaRPr lang="de-DE" sz="2400" dirty="0">
              <a:latin typeface="+mj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2400" dirty="0">
                <a:latin typeface="+mj-lt"/>
              </a:rPr>
              <a:t>Äthiopien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de-DE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dirty="0"/>
              <a:t>Typisch Afrika?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dirty="0"/>
              <a:t>Oder genauer: Typisch Äthiopien?</a:t>
            </a:r>
          </a:p>
          <a:p>
            <a:r>
              <a:rPr lang="de-DE" dirty="0"/>
              <a:t>Wie in vielen </a:t>
            </a:r>
            <a:r>
              <a:rPr lang="de-DE" dirty="0" smtClean="0"/>
              <a:t>Ländern Afrikas </a:t>
            </a:r>
            <a:r>
              <a:rPr lang="de-DE" dirty="0"/>
              <a:t>sind die Landschaften </a:t>
            </a:r>
            <a:r>
              <a:rPr lang="de-DE" dirty="0" smtClean="0"/>
              <a:t>und die Lebensverhältnisse vielfältiger </a:t>
            </a:r>
            <a:r>
              <a:rPr lang="de-DE" dirty="0"/>
              <a:t>als die Bilder, die wir </a:t>
            </a:r>
            <a:r>
              <a:rPr lang="de-DE" dirty="0" smtClean="0"/>
              <a:t>von ihnen </a:t>
            </a:r>
            <a:r>
              <a:rPr lang="de-DE" dirty="0"/>
              <a:t>im Kopf haben.</a:t>
            </a:r>
          </a:p>
          <a:p>
            <a:r>
              <a:rPr lang="de-DE" dirty="0"/>
              <a:t>Ländlich, trocken, </a:t>
            </a:r>
            <a:r>
              <a:rPr lang="de-DE" dirty="0" smtClean="0"/>
              <a:t>karg, häufigere Dürreperioden durch </a:t>
            </a:r>
            <a:r>
              <a:rPr lang="de-DE" dirty="0"/>
              <a:t>die globale </a:t>
            </a:r>
            <a:r>
              <a:rPr lang="de-DE" dirty="0" smtClean="0"/>
              <a:t>Erwärmung – einerseits ….</a:t>
            </a:r>
            <a:endParaRPr lang="de-DE" dirty="0"/>
          </a:p>
          <a:p>
            <a:r>
              <a:rPr lang="de-DE" sz="1200" i="1" dirty="0"/>
              <a:t>Foto </a:t>
            </a:r>
            <a:r>
              <a:rPr lang="de-DE" sz="1200" i="1" dirty="0" err="1"/>
              <a:t>Shutterstock</a:t>
            </a:r>
            <a:r>
              <a:rPr lang="de-DE" sz="1200" i="1" dirty="0"/>
              <a:t> / Dmitry </a:t>
            </a:r>
            <a:r>
              <a:rPr lang="de-DE" sz="1200" i="1" dirty="0" err="1"/>
              <a:t>Chulov</a:t>
            </a:r>
            <a:endParaRPr lang="de-DE" sz="1200" i="1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Kooperation KLIMABOOT www.klimaboot.de</a:t>
            </a:r>
          </a:p>
        </p:txBody>
      </p:sp>
    </p:spTree>
    <p:extLst>
      <p:ext uri="{BB962C8B-B14F-4D97-AF65-F5344CB8AC3E}">
        <p14:creationId xmlns:p14="http://schemas.microsoft.com/office/powerpoint/2010/main" xmlns="" val="382147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4" y="-300357"/>
            <a:ext cx="3932237" cy="1600200"/>
          </a:xfrm>
        </p:spPr>
        <p:txBody>
          <a:bodyPr>
            <a:normAutofit/>
          </a:bodyPr>
          <a:lstStyle/>
          <a:p>
            <a:r>
              <a:rPr lang="de-DE" sz="2400" dirty="0" smtClean="0"/>
              <a:t>Weltklimakonferenz: </a:t>
            </a:r>
            <a:r>
              <a:rPr lang="de-DE" sz="2400" dirty="0"/>
              <a:t>Äthiopien</a:t>
            </a:r>
          </a:p>
        </p:txBody>
      </p:sp>
      <p:pic>
        <p:nvPicPr>
          <p:cNvPr id="6" name="Bildplatzhalter 5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0423" r="10423"/>
          <a:stretch>
            <a:fillRect/>
          </a:stretch>
        </p:blipFill>
        <p:spPr>
          <a:xfrm>
            <a:off x="4772022" y="457199"/>
            <a:ext cx="6851824" cy="5410200"/>
          </a:xfrm>
          <a:prstGeom prst="rect">
            <a:avLst/>
          </a:prstGeom>
        </p:spPr>
      </p:pic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4" y="1453018"/>
            <a:ext cx="3932237" cy="4797469"/>
          </a:xfrm>
        </p:spPr>
        <p:txBody>
          <a:bodyPr>
            <a:normAutofit/>
          </a:bodyPr>
          <a:lstStyle/>
          <a:p>
            <a:r>
              <a:rPr lang="de-DE" dirty="0"/>
              <a:t>… </a:t>
            </a:r>
            <a:r>
              <a:rPr lang="de-DE" dirty="0" smtClean="0"/>
              <a:t>andererseits fruchtbare Gegenden , landwirtschaftlich gut </a:t>
            </a:r>
            <a:r>
              <a:rPr lang="de-DE" dirty="0"/>
              <a:t>nutzbar durch ausreichende Regenfälle.</a:t>
            </a:r>
          </a:p>
          <a:p>
            <a:r>
              <a:rPr lang="de-DE" dirty="0"/>
              <a:t>Doch </a:t>
            </a:r>
            <a:r>
              <a:rPr lang="de-DE" dirty="0" smtClean="0"/>
              <a:t>auch </a:t>
            </a:r>
            <a:r>
              <a:rPr lang="de-DE" dirty="0"/>
              <a:t>hier bedroht die Klimakrise die Bevölkerung, da </a:t>
            </a:r>
            <a:r>
              <a:rPr lang="de-DE" dirty="0" smtClean="0"/>
              <a:t>häufigere </a:t>
            </a:r>
            <a:r>
              <a:rPr lang="de-DE" dirty="0"/>
              <a:t>Starkregen </a:t>
            </a:r>
            <a:r>
              <a:rPr lang="de-DE" dirty="0" smtClean="0"/>
              <a:t>gute </a:t>
            </a:r>
            <a:r>
              <a:rPr lang="de-DE" dirty="0"/>
              <a:t>Böden wegschwemmen.</a:t>
            </a:r>
          </a:p>
          <a:p>
            <a:r>
              <a:rPr lang="de-DE" dirty="0" smtClean="0"/>
              <a:t>Deshalb </a:t>
            </a:r>
            <a:r>
              <a:rPr lang="de-DE" dirty="0"/>
              <a:t>werden fruchtbare Böden mit bewährten traditionellen und neuen Methoden bearbeitet. </a:t>
            </a:r>
            <a:endParaRPr lang="de-DE" dirty="0" smtClean="0"/>
          </a:p>
          <a:p>
            <a:r>
              <a:rPr lang="de-DE" dirty="0" smtClean="0"/>
              <a:t>Gemeinschafts-Arbeit</a:t>
            </a:r>
            <a:r>
              <a:rPr lang="de-DE" dirty="0"/>
              <a:t>, die Früchte trägt.</a:t>
            </a:r>
          </a:p>
          <a:p>
            <a:r>
              <a:rPr lang="de-DE" i="1" dirty="0"/>
              <a:t>Mehr hier:</a:t>
            </a:r>
          </a:p>
          <a:p>
            <a:r>
              <a:rPr lang="de-DE" dirty="0"/>
              <a:t>„Vorteil Vielfalt: ideenreich gegen den Hunger und Armut“ (Brot-für-die-Welt)</a:t>
            </a:r>
          </a:p>
          <a:p>
            <a:r>
              <a:rPr lang="de-DE" sz="1100" dirty="0">
                <a:hlinkClick r:id="rId3"/>
              </a:rPr>
              <a:t>https://www.weltohnehunger.org/beitrag-lesen/ideenreich-gegen-hunger.html</a:t>
            </a:r>
            <a:endParaRPr lang="de-DE" sz="1100" dirty="0"/>
          </a:p>
          <a:p>
            <a:r>
              <a:rPr lang="de-DE" sz="1100" i="1" dirty="0"/>
              <a:t>Foto: Christof Krackhardt/Brot für die Welt</a:t>
            </a:r>
          </a:p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Kooperation KLIMABOOT www.klimaboot.de</a:t>
            </a:r>
          </a:p>
        </p:txBody>
      </p:sp>
    </p:spTree>
    <p:extLst>
      <p:ext uri="{BB962C8B-B14F-4D97-AF65-F5344CB8AC3E}">
        <p14:creationId xmlns:p14="http://schemas.microsoft.com/office/powerpoint/2010/main" xmlns="" val="110275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547873" y="528810"/>
            <a:ext cx="3696974" cy="784951"/>
          </a:xfrm>
        </p:spPr>
        <p:txBody>
          <a:bodyPr>
            <a:normAutofit/>
          </a:bodyPr>
          <a:lstStyle/>
          <a:p>
            <a:r>
              <a:rPr lang="de-DE" sz="2400" dirty="0" smtClean="0"/>
              <a:t>Weltklimakonferenz: </a:t>
            </a:r>
            <a:r>
              <a:rPr lang="de-DE" sz="2400" dirty="0"/>
              <a:t>Äthiopien</a:t>
            </a:r>
          </a:p>
        </p:txBody>
      </p:sp>
      <p:pic>
        <p:nvPicPr>
          <p:cNvPr id="5" name="Bildplatzhalt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61822" y="550536"/>
            <a:ext cx="7093047" cy="4728698"/>
          </a:xfrm>
          <a:prstGeom prst="rect">
            <a:avLst/>
          </a:prstGeom>
        </p:spPr>
      </p:pic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47873" y="1829062"/>
            <a:ext cx="3932237" cy="381158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dirty="0">
                <a:latin typeface="+mj-lt"/>
              </a:rPr>
              <a:t>Trinkwasser </a:t>
            </a:r>
            <a:r>
              <a:rPr lang="de-DE" dirty="0" smtClean="0">
                <a:latin typeface="+mj-lt"/>
              </a:rPr>
              <a:t>in ländlichen Regionen </a:t>
            </a:r>
            <a:r>
              <a:rPr lang="de-DE" dirty="0">
                <a:latin typeface="+mj-lt"/>
              </a:rPr>
              <a:t>wird ein immer größeres Problem, da viele Brunnen </a:t>
            </a:r>
            <a:r>
              <a:rPr lang="de-DE" dirty="0" smtClean="0">
                <a:latin typeface="+mj-lt"/>
              </a:rPr>
              <a:t>austrocknen.</a:t>
            </a:r>
            <a:endParaRPr lang="de-DE" dirty="0">
              <a:latin typeface="+mj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de-DE" dirty="0" smtClean="0">
              <a:latin typeface="+mj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dirty="0" smtClean="0">
                <a:latin typeface="+mj-lt"/>
              </a:rPr>
              <a:t>Die </a:t>
            </a:r>
            <a:r>
              <a:rPr lang="de-DE" dirty="0">
                <a:latin typeface="+mj-lt"/>
              </a:rPr>
              <a:t>Wege zur nächsten Wasserstelle werden </a:t>
            </a:r>
            <a:r>
              <a:rPr lang="de-DE" dirty="0" smtClean="0">
                <a:latin typeface="+mj-lt"/>
              </a:rPr>
              <a:t>länger </a:t>
            </a:r>
            <a:r>
              <a:rPr lang="de-DE" dirty="0">
                <a:latin typeface="+mj-lt"/>
              </a:rPr>
              <a:t>und ein mit Wasser gefüllter Kanister </a:t>
            </a:r>
            <a:r>
              <a:rPr lang="de-DE" dirty="0" smtClean="0">
                <a:latin typeface="+mj-lt"/>
              </a:rPr>
              <a:t>ist eine schwere Last.</a:t>
            </a:r>
            <a:endParaRPr lang="de-DE" dirty="0">
              <a:latin typeface="+mj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de-DE" dirty="0"/>
          </a:p>
          <a:p>
            <a:r>
              <a:rPr lang="de-DE" sz="1200" i="1" dirty="0"/>
              <a:t>Foto: </a:t>
            </a:r>
            <a:r>
              <a:rPr lang="de-DE" sz="1200" i="1" dirty="0" err="1"/>
              <a:t>Shutterstock</a:t>
            </a:r>
            <a:r>
              <a:rPr lang="de-DE" sz="1200" i="1" dirty="0"/>
              <a:t> / </a:t>
            </a:r>
            <a:r>
              <a:rPr lang="de-DE" sz="1200" i="1" dirty="0" err="1"/>
              <a:t>Martchan</a:t>
            </a:r>
            <a:endParaRPr lang="de-DE" sz="1200" i="1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Kooperation KLIMABOOT www.klimaboot.de</a:t>
            </a:r>
          </a:p>
        </p:txBody>
      </p:sp>
    </p:spTree>
    <p:extLst>
      <p:ext uri="{BB962C8B-B14F-4D97-AF65-F5344CB8AC3E}">
        <p14:creationId xmlns:p14="http://schemas.microsoft.com/office/powerpoint/2010/main" xmlns="" val="321376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839783" y="859315"/>
            <a:ext cx="3932237" cy="839847"/>
          </a:xfrm>
        </p:spPr>
        <p:txBody>
          <a:bodyPr>
            <a:normAutofit/>
          </a:bodyPr>
          <a:lstStyle/>
          <a:p>
            <a:r>
              <a:rPr lang="de-DE" sz="2400" dirty="0" smtClean="0"/>
              <a:t>Weltklimakonferenz: </a:t>
            </a:r>
            <a:r>
              <a:rPr lang="de-DE" sz="2400" dirty="0"/>
              <a:t>Äthiopien</a:t>
            </a:r>
          </a:p>
        </p:txBody>
      </p:sp>
      <p:pic>
        <p:nvPicPr>
          <p:cNvPr id="5" name="Bildplatzhalter 4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72020" y="893192"/>
            <a:ext cx="7093047" cy="4728698"/>
          </a:xfrm>
          <a:prstGeom prst="rect">
            <a:avLst/>
          </a:prstGeom>
        </p:spPr>
      </p:pic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2" y="1941534"/>
            <a:ext cx="3932237" cy="4295626"/>
          </a:xfrm>
        </p:spPr>
        <p:txBody>
          <a:bodyPr/>
          <a:lstStyle/>
          <a:p>
            <a:r>
              <a:rPr lang="de-DE" dirty="0"/>
              <a:t>N</a:t>
            </a:r>
            <a:r>
              <a:rPr lang="de-DE" dirty="0" smtClean="0"/>
              <a:t>icht </a:t>
            </a:r>
            <a:r>
              <a:rPr lang="de-DE" dirty="0"/>
              <a:t>immer </a:t>
            </a:r>
            <a:r>
              <a:rPr lang="de-DE" dirty="0" smtClean="0"/>
              <a:t>gibt es </a:t>
            </a:r>
            <a:r>
              <a:rPr lang="de-DE" dirty="0"/>
              <a:t>sauberes Trinkwasser aus einem Brunnen in erreichbarer </a:t>
            </a:r>
            <a:r>
              <a:rPr lang="de-DE" dirty="0" smtClean="0"/>
              <a:t>Nähe.</a:t>
            </a:r>
            <a:endParaRPr lang="de-DE" dirty="0"/>
          </a:p>
          <a:p>
            <a:r>
              <a:rPr lang="de-DE" dirty="0"/>
              <a:t>I</a:t>
            </a:r>
            <a:r>
              <a:rPr lang="de-DE" dirty="0" smtClean="0"/>
              <a:t>n Folge der Erderwärmung vermehren sich außerdem in immer wärmeren Gewässern die Krankheitserreger</a:t>
            </a:r>
            <a:r>
              <a:rPr lang="de-DE" dirty="0"/>
              <a:t> </a:t>
            </a:r>
            <a:r>
              <a:rPr lang="de-DE" dirty="0" smtClean="0"/>
              <a:t>von </a:t>
            </a:r>
            <a:r>
              <a:rPr lang="de-DE" dirty="0"/>
              <a:t>Cholera und </a:t>
            </a:r>
            <a:r>
              <a:rPr lang="de-DE" dirty="0" smtClean="0"/>
              <a:t>Malaria.</a:t>
            </a:r>
            <a:endParaRPr lang="de-DE" dirty="0"/>
          </a:p>
          <a:p>
            <a:r>
              <a:rPr lang="de-DE" dirty="0" smtClean="0"/>
              <a:t>Die </a:t>
            </a:r>
            <a:r>
              <a:rPr lang="de-DE" dirty="0"/>
              <a:t>Kindersterblichkeit steigt dadurch weiter an</a:t>
            </a:r>
            <a:r>
              <a:rPr lang="de-DE" dirty="0" smtClean="0"/>
              <a:t>.</a:t>
            </a:r>
          </a:p>
          <a:p>
            <a:r>
              <a:rPr lang="de-DE" dirty="0" smtClean="0"/>
              <a:t>Eine Folge mangelnden Zugangs zu sauberem Wasser für die ländliche Bevölkerung …</a:t>
            </a:r>
            <a:endParaRPr lang="de-DE" dirty="0"/>
          </a:p>
          <a:p>
            <a:r>
              <a:rPr lang="de-DE" sz="1200" i="1" dirty="0"/>
              <a:t>Foto: </a:t>
            </a:r>
            <a:r>
              <a:rPr lang="de-DE" sz="1200" i="1" dirty="0" err="1"/>
              <a:t>Shutterstock</a:t>
            </a:r>
            <a:r>
              <a:rPr lang="de-DE" sz="1200" i="1" dirty="0"/>
              <a:t> / </a:t>
            </a:r>
            <a:r>
              <a:rPr lang="de-DE" sz="1200" i="1" dirty="0" err="1"/>
              <a:t>Martchan</a:t>
            </a:r>
            <a:endParaRPr lang="de-DE" sz="1200" i="1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Kooperation KLIMABOOT www.klimaboot.de</a:t>
            </a:r>
          </a:p>
        </p:txBody>
      </p:sp>
    </p:spTree>
    <p:extLst>
      <p:ext uri="{BB962C8B-B14F-4D97-AF65-F5344CB8AC3E}">
        <p14:creationId xmlns:p14="http://schemas.microsoft.com/office/powerpoint/2010/main" xmlns="" val="367203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3075" y="-192024"/>
            <a:ext cx="3932237" cy="1600200"/>
          </a:xfrm>
        </p:spPr>
        <p:txBody>
          <a:bodyPr>
            <a:normAutofit/>
          </a:bodyPr>
          <a:lstStyle/>
          <a:p>
            <a:r>
              <a:rPr lang="de-DE" sz="2400" dirty="0" smtClean="0"/>
              <a:t>Weltklimakonferenz: </a:t>
            </a:r>
            <a:r>
              <a:rPr lang="de-DE" sz="2400" dirty="0"/>
              <a:t>Äthiopien</a:t>
            </a:r>
          </a:p>
        </p:txBody>
      </p:sp>
      <p:pic>
        <p:nvPicPr>
          <p:cNvPr id="5" name="Bildplatzhalt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72025" y="457200"/>
            <a:ext cx="6941053" cy="4634760"/>
          </a:xfrm>
          <a:prstGeom prst="rect">
            <a:avLst/>
          </a:prstGeom>
        </p:spPr>
      </p:pic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73075" y="1845628"/>
            <a:ext cx="3932237" cy="3811588"/>
          </a:xfrm>
        </p:spPr>
        <p:txBody>
          <a:bodyPr/>
          <a:lstStyle/>
          <a:p>
            <a:r>
              <a:rPr lang="de-DE" sz="2000" dirty="0" smtClean="0"/>
              <a:t>… </a:t>
            </a:r>
            <a:r>
              <a:rPr lang="de-DE" dirty="0" smtClean="0"/>
              <a:t>aber kein Mangel an Wasser für die für den Export bestimmten Erdbeeren. </a:t>
            </a:r>
            <a:r>
              <a:rPr lang="de-DE" dirty="0"/>
              <a:t>Ö</a:t>
            </a:r>
            <a:r>
              <a:rPr lang="de-DE" dirty="0" smtClean="0"/>
              <a:t>kologisch </a:t>
            </a:r>
            <a:r>
              <a:rPr lang="de-DE" dirty="0"/>
              <a:t>und sozial </a:t>
            </a:r>
            <a:r>
              <a:rPr lang="de-DE" dirty="0" smtClean="0"/>
              <a:t>sicher fragwürdig.</a:t>
            </a:r>
          </a:p>
          <a:p>
            <a:r>
              <a:rPr lang="de-DE" dirty="0" smtClean="0"/>
              <a:t>Aber: Die Nachfrage nach Erdbeeren zu jeder Jahreszeit aus Europa macht diese Art der Landwirtschaft zu einem profitablen Geschäft und schafft Arbeitsplätze.</a:t>
            </a:r>
            <a:endParaRPr lang="de-DE" dirty="0"/>
          </a:p>
          <a:p>
            <a:r>
              <a:rPr lang="de-DE" sz="1200" i="1" dirty="0"/>
              <a:t>Foto: </a:t>
            </a:r>
            <a:r>
              <a:rPr lang="de-DE" sz="1200" i="1" dirty="0" err="1"/>
              <a:t>Shutterstock</a:t>
            </a:r>
            <a:r>
              <a:rPr lang="de-DE" sz="1200" i="1" dirty="0"/>
              <a:t> / </a:t>
            </a:r>
            <a:r>
              <a:rPr lang="de-DE" sz="1200" i="1" dirty="0" err="1"/>
              <a:t>Annalucia</a:t>
            </a:r>
            <a:endParaRPr lang="de-DE" sz="1200" i="1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Kooperation KLIMABOOT www.klimaboot.de</a:t>
            </a:r>
          </a:p>
        </p:txBody>
      </p:sp>
    </p:spTree>
    <p:extLst>
      <p:ext uri="{BB962C8B-B14F-4D97-AF65-F5344CB8AC3E}">
        <p14:creationId xmlns:p14="http://schemas.microsoft.com/office/powerpoint/2010/main" xmlns="" val="143510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7478" y="95202"/>
            <a:ext cx="3932237" cy="1600200"/>
          </a:xfrm>
        </p:spPr>
        <p:txBody>
          <a:bodyPr>
            <a:normAutofit/>
          </a:bodyPr>
          <a:lstStyle/>
          <a:p>
            <a:r>
              <a:rPr lang="de-DE" sz="2400" dirty="0" smtClean="0"/>
              <a:t>Weltklimakonferenz: </a:t>
            </a:r>
            <a:r>
              <a:rPr lang="de-DE" sz="2400" dirty="0"/>
              <a:t>Äthiopien</a:t>
            </a:r>
          </a:p>
        </p:txBody>
      </p:sp>
      <p:pic>
        <p:nvPicPr>
          <p:cNvPr id="7" name="Bildplatzhalter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35" r="2535"/>
          <a:stretch>
            <a:fillRect/>
          </a:stretch>
        </p:blipFill>
        <p:spPr/>
      </p:pic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58416" y="1900523"/>
            <a:ext cx="3932237" cy="3811588"/>
          </a:xfrm>
        </p:spPr>
        <p:txBody>
          <a:bodyPr/>
          <a:lstStyle/>
          <a:p>
            <a:r>
              <a:rPr lang="de-DE" dirty="0" smtClean="0"/>
              <a:t>Starke </a:t>
            </a:r>
            <a:r>
              <a:rPr lang="de-DE" dirty="0"/>
              <a:t>Regenfälle als Folge des Klimawandels häufen sich und machen </a:t>
            </a:r>
            <a:r>
              <a:rPr lang="de-DE" dirty="0" smtClean="0"/>
              <a:t>Wege und Straßen </a:t>
            </a:r>
            <a:r>
              <a:rPr lang="de-DE" dirty="0"/>
              <a:t>immer öfter unpassierbar …</a:t>
            </a:r>
          </a:p>
          <a:p>
            <a:r>
              <a:rPr lang="de-DE" sz="1200" i="1" dirty="0"/>
              <a:t>Foto: </a:t>
            </a:r>
            <a:r>
              <a:rPr lang="de-DE" sz="1200" i="1" dirty="0" err="1"/>
              <a:t>iStock</a:t>
            </a:r>
            <a:r>
              <a:rPr lang="de-DE" sz="1200" i="1" dirty="0"/>
              <a:t> / Davor </a:t>
            </a:r>
            <a:r>
              <a:rPr lang="de-DE" sz="1200" i="1" dirty="0" err="1"/>
              <a:t>Lovincic</a:t>
            </a:r>
            <a:r>
              <a:rPr lang="de-DE" sz="1200" i="1" dirty="0"/>
              <a:t> 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Mehr zu Überschwemmungen in Äthiopien </a:t>
            </a:r>
            <a:r>
              <a:rPr lang="de-DE" dirty="0" smtClean="0"/>
              <a:t>hier</a:t>
            </a:r>
            <a:r>
              <a:rPr lang="de-DE" dirty="0"/>
              <a:t>:</a:t>
            </a:r>
          </a:p>
          <a:p>
            <a:r>
              <a:rPr lang="de-DE" dirty="0">
                <a:hlinkClick r:id="rId3"/>
              </a:rPr>
              <a:t>https://www.menschenfuermenschen.de/news/ueberschwemmung-aethiopien-flut-nothilfe-spende/</a:t>
            </a:r>
            <a:endParaRPr lang="de-DE" dirty="0"/>
          </a:p>
          <a:p>
            <a:endParaRPr lang="de-DE" dirty="0"/>
          </a:p>
          <a:p>
            <a:endParaRPr lang="de-DE" sz="1200" i="1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Kooperation KLIMABOOT www.klimaboot.de</a:t>
            </a:r>
          </a:p>
        </p:txBody>
      </p:sp>
    </p:spTree>
    <p:extLst>
      <p:ext uri="{BB962C8B-B14F-4D97-AF65-F5344CB8AC3E}">
        <p14:creationId xmlns:p14="http://schemas.microsoft.com/office/powerpoint/2010/main" xmlns="" val="282395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4" y="859316"/>
            <a:ext cx="3932237" cy="820316"/>
          </a:xfrm>
        </p:spPr>
        <p:txBody>
          <a:bodyPr>
            <a:normAutofit/>
          </a:bodyPr>
          <a:lstStyle/>
          <a:p>
            <a:r>
              <a:rPr lang="de-DE" sz="2400" dirty="0"/>
              <a:t>Weltklimakonferenz </a:t>
            </a:r>
            <a:r>
              <a:rPr lang="de-DE" sz="2400" dirty="0" smtClean="0"/>
              <a:t>: Äthiopien</a:t>
            </a:r>
            <a:endParaRPr lang="de-DE" sz="2400" dirty="0"/>
          </a:p>
        </p:txBody>
      </p:sp>
      <p:pic>
        <p:nvPicPr>
          <p:cNvPr id="7" name="Bildplatzhalter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53" r="7953"/>
          <a:stretch>
            <a:fillRect/>
          </a:stretch>
        </p:blipFill>
        <p:spPr/>
      </p:pic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2" y="1820241"/>
            <a:ext cx="3932237" cy="3811588"/>
          </a:xfrm>
        </p:spPr>
        <p:txBody>
          <a:bodyPr/>
          <a:lstStyle/>
          <a:p>
            <a:r>
              <a:rPr lang="de-DE" sz="1800" dirty="0"/>
              <a:t>… </a:t>
            </a:r>
            <a:r>
              <a:rPr lang="de-DE" dirty="0"/>
              <a:t>und zerstören Brücken und Häuser, so dass betroffene Ortschaften plötzlich abgeschnitten und </a:t>
            </a:r>
            <a:r>
              <a:rPr lang="de-DE" dirty="0" smtClean="0"/>
              <a:t>manchmal nur noch </a:t>
            </a:r>
            <a:r>
              <a:rPr lang="de-DE" dirty="0"/>
              <a:t>auf langen Umwegen erreichbar sind. </a:t>
            </a:r>
          </a:p>
          <a:p>
            <a:endParaRPr lang="de-DE" sz="2000" dirty="0"/>
          </a:p>
          <a:p>
            <a:r>
              <a:rPr lang="de-DE" sz="1200" i="1" dirty="0"/>
              <a:t>Foto: </a:t>
            </a:r>
            <a:r>
              <a:rPr lang="de-DE" sz="1200" i="1" dirty="0" err="1"/>
              <a:t>iStock</a:t>
            </a:r>
            <a:r>
              <a:rPr lang="de-DE" sz="1200" i="1" dirty="0"/>
              <a:t> / Joel </a:t>
            </a:r>
            <a:r>
              <a:rPr lang="de-DE" sz="1200" i="1" dirty="0" err="1"/>
              <a:t>Carillet</a:t>
            </a:r>
            <a:endParaRPr lang="de-DE" sz="1200" i="1" dirty="0"/>
          </a:p>
          <a:p>
            <a:endParaRPr lang="de-DE" sz="1200" i="1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Kooperation KLIMABOOT www.klimaboot.de</a:t>
            </a:r>
          </a:p>
        </p:txBody>
      </p:sp>
    </p:spTree>
    <p:extLst>
      <p:ext uri="{BB962C8B-B14F-4D97-AF65-F5344CB8AC3E}">
        <p14:creationId xmlns:p14="http://schemas.microsoft.com/office/powerpoint/2010/main" xmlns="" val="355412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4538" y="154236"/>
            <a:ext cx="2740692" cy="845545"/>
          </a:xfrm>
        </p:spPr>
        <p:txBody>
          <a:bodyPr>
            <a:normAutofit/>
          </a:bodyPr>
          <a:lstStyle/>
          <a:p>
            <a:r>
              <a:rPr lang="de-DE" sz="2400" dirty="0" smtClean="0"/>
              <a:t>Weltklimakonferenz: Äthiopien</a:t>
            </a:r>
            <a:endParaRPr lang="de-DE" sz="240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569465" y="231354"/>
            <a:ext cx="7888077" cy="2027104"/>
          </a:xfrm>
        </p:spPr>
        <p:txBody>
          <a:bodyPr>
            <a:normAutofit fontScale="92500" lnSpcReduction="10000"/>
          </a:bodyPr>
          <a:lstStyle/>
          <a:p>
            <a:r>
              <a:rPr lang="de-DE" dirty="0" smtClean="0"/>
              <a:t>Nachhaltige Landwirtschaft und Wieder-Aufforstung – das sind Anstrengungen, mit denen die Menschen in Äthiopien selbst dem Klimawandel begegnen:</a:t>
            </a:r>
            <a:br>
              <a:rPr lang="de-DE" dirty="0" smtClean="0"/>
            </a:br>
            <a:r>
              <a:rPr lang="de-DE" dirty="0" smtClean="0"/>
              <a:t>- Der Schatten der Baumkronen verhindert Wüstenbildung in Dürrezeiten.</a:t>
            </a:r>
            <a:br>
              <a:rPr lang="de-DE" dirty="0" smtClean="0"/>
            </a:br>
            <a:r>
              <a:rPr lang="de-DE" dirty="0" smtClean="0"/>
              <a:t>- Die Wurzeln halten den fruchtbaren Boden in Regenzeiten fest.</a:t>
            </a:r>
            <a:br>
              <a:rPr lang="de-DE" dirty="0" smtClean="0"/>
            </a:br>
            <a:r>
              <a:rPr lang="de-DE" dirty="0" smtClean="0"/>
              <a:t>- Die Bäume binden das Treibhausgas CO</a:t>
            </a:r>
            <a:r>
              <a:rPr lang="de-DE" baseline="-25000" dirty="0" smtClean="0"/>
              <a:t>2</a:t>
            </a:r>
            <a:r>
              <a:rPr lang="de-DE" dirty="0" smtClean="0"/>
              <a:t>.</a:t>
            </a:r>
          </a:p>
          <a:p>
            <a:r>
              <a:rPr lang="de-DE" sz="2000" dirty="0" smtClean="0">
                <a:solidFill>
                  <a:srgbClr val="FFFF00"/>
                </a:solidFill>
              </a:rPr>
              <a:t/>
            </a:r>
            <a:br>
              <a:rPr lang="de-DE" sz="2000" dirty="0" smtClean="0">
                <a:solidFill>
                  <a:srgbClr val="FFFF00"/>
                </a:solidFill>
              </a:rPr>
            </a:br>
            <a:r>
              <a:rPr lang="de-DE" sz="1200" dirty="0" smtClean="0"/>
              <a:t>Mehr zu nachhaltiger Landwirtschaft und Aufforstung und zu Projekten von „Menschen für Menschen“:</a:t>
            </a:r>
            <a:br>
              <a:rPr lang="de-DE" sz="1200" dirty="0" smtClean="0"/>
            </a:br>
            <a:r>
              <a:rPr lang="de-DE" sz="1200" dirty="0" smtClean="0">
                <a:hlinkClick r:id="rId2"/>
              </a:rPr>
              <a:t>https://www.menschenfuermenschen.de/erfolgsmodell/unsere-schwerpunkte/landwirtschaft/</a:t>
            </a:r>
          </a:p>
          <a:p>
            <a:r>
              <a:rPr lang="de-DE" sz="1100" i="1" dirty="0" smtClean="0"/>
              <a:t>Foto: Menschen für Menschen</a:t>
            </a:r>
            <a:endParaRPr lang="de-DE" i="1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Kooperation KLIMABOOT www.klimaboot.de</a:t>
            </a:r>
            <a:endParaRPr lang="de-DE"/>
          </a:p>
        </p:txBody>
      </p:sp>
      <p:pic>
        <p:nvPicPr>
          <p:cNvPr id="8" name="Inhaltsplatzhalter 4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6" r="456"/>
          <a:stretch>
            <a:fillRect/>
          </a:stretch>
        </p:blipFill>
        <p:spPr>
          <a:xfrm>
            <a:off x="782542" y="2467721"/>
            <a:ext cx="10606088" cy="3800475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738</Words>
  <Application>Microsoft Office PowerPoint</Application>
  <PresentationFormat>Benutzerdefiniert</PresentationFormat>
  <Paragraphs>138</Paragraphs>
  <Slides>16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7" baseType="lpstr">
      <vt:lpstr>Office Theme</vt:lpstr>
      <vt:lpstr>  Kooperation KLIMABOOT Weltklimakonferenz:  ÄTHIOPIEN    </vt:lpstr>
      <vt:lpstr> </vt:lpstr>
      <vt:lpstr>Weltklimakonferenz: Äthiopien</vt:lpstr>
      <vt:lpstr>Weltklimakonferenz: Äthiopien</vt:lpstr>
      <vt:lpstr>Weltklimakonferenz: Äthiopien</vt:lpstr>
      <vt:lpstr>Weltklimakonferenz: Äthiopien</vt:lpstr>
      <vt:lpstr>Weltklimakonferenz: Äthiopien</vt:lpstr>
      <vt:lpstr>Weltklimakonferenz : Äthiopien</vt:lpstr>
      <vt:lpstr>Weltklimakonferenz: Äthiopien</vt:lpstr>
      <vt:lpstr>Weltklimakonferenz: Äthiopien</vt:lpstr>
      <vt:lpstr>Weltklimakonferenz: Äthiopien</vt:lpstr>
      <vt:lpstr>Weltklimakonferenz: Äthiopien</vt:lpstr>
      <vt:lpstr>Weltklimakonferenz: Äthiopien</vt:lpstr>
      <vt:lpstr>Weltklimakonferenz: Äthiopien</vt:lpstr>
      <vt:lpstr>Fazit:</vt:lpstr>
      <vt:lpstr>Mehr Infos – mehr Bilder: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Dawin, Wolfram</dc:creator>
  <cp:lastModifiedBy>Beate</cp:lastModifiedBy>
  <cp:revision>60</cp:revision>
  <dcterms:created xsi:type="dcterms:W3CDTF">2021-09-27T08:47:43Z</dcterms:created>
  <dcterms:modified xsi:type="dcterms:W3CDTF">2022-02-21T14:49:28Z</dcterms:modified>
</cp:coreProperties>
</file>